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mov" ContentType="video/quicktime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7"/>
  </p:handoutMasterIdLst>
  <p:sldIdLst>
    <p:sldId id="553" r:id="rId3"/>
    <p:sldId id="809" r:id="rId5"/>
    <p:sldId id="810" r:id="rId6"/>
    <p:sldId id="655" r:id="rId7"/>
    <p:sldId id="696" r:id="rId8"/>
    <p:sldId id="591" r:id="rId9"/>
    <p:sldId id="658" r:id="rId10"/>
    <p:sldId id="751" r:id="rId11"/>
    <p:sldId id="690" r:id="rId12"/>
    <p:sldId id="656" r:id="rId13"/>
    <p:sldId id="693" r:id="rId14"/>
    <p:sldId id="694" r:id="rId15"/>
    <p:sldId id="590" r:id="rId16"/>
    <p:sldId id="689" r:id="rId17"/>
    <p:sldId id="603" r:id="rId18"/>
    <p:sldId id="663" r:id="rId19"/>
    <p:sldId id="616" r:id="rId20"/>
    <p:sldId id="684" r:id="rId21"/>
    <p:sldId id="678" r:id="rId22"/>
    <p:sldId id="612" r:id="rId23"/>
    <p:sldId id="674" r:id="rId24"/>
    <p:sldId id="681" r:id="rId25"/>
    <p:sldId id="679" r:id="rId26"/>
    <p:sldId id="738" r:id="rId27"/>
    <p:sldId id="739" r:id="rId28"/>
    <p:sldId id="735" r:id="rId29"/>
    <p:sldId id="742" r:id="rId30"/>
    <p:sldId id="743" r:id="rId31"/>
    <p:sldId id="706" r:id="rId32"/>
    <p:sldId id="729" r:id="rId33"/>
    <p:sldId id="707" r:id="rId34"/>
    <p:sldId id="704" r:id="rId35"/>
    <p:sldId id="702" r:id="rId36"/>
  </p:sldIdLst>
  <p:sldSz cx="14401800" cy="7560945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1pPr>
    <a:lvl2pPr marL="171450" indent="285750" algn="l" rtl="0" eaLnBrk="0" fontAlgn="base" hangingPunct="0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2pPr>
    <a:lvl3pPr marL="344805" indent="570230" algn="l" rtl="0" eaLnBrk="0" fontAlgn="base" hangingPunct="0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3pPr>
    <a:lvl4pPr marL="516255" indent="855980" algn="l" rtl="0" eaLnBrk="0" fontAlgn="base" hangingPunct="0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4pPr>
    <a:lvl5pPr marL="688975" indent="1139825" algn="l" rtl="0" eaLnBrk="0" fontAlgn="base" hangingPunct="0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3000"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3000"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3000"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3000"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84"/>
    <a:srgbClr val="2D8E9C"/>
    <a:srgbClr val="C0504D"/>
    <a:srgbClr val="BB391F"/>
    <a:srgbClr val="BCBCBC"/>
    <a:srgbClr val="50FFC8"/>
    <a:srgbClr val="8AC6CD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1" autoAdjust="0"/>
    <p:restoredTop sz="94322" autoAdjust="0"/>
  </p:normalViewPr>
  <p:slideViewPr>
    <p:cSldViewPr>
      <p:cViewPr varScale="1">
        <p:scale>
          <a:sx n="79" d="100"/>
          <a:sy n="79" d="100"/>
        </p:scale>
        <p:origin x="248" y="608"/>
      </p:cViewPr>
      <p:guideLst>
        <p:guide orient="horz" pos="2487"/>
        <p:guide pos="45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/Users/xx/Documents/&#24037;&#34892;&#21019;&#26032;&#22823;&#36187;/&#25968;&#25454;&#27979;&#31639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/Users/xx/Documents/&#24037;&#34892;&#21019;&#26032;&#22823;&#36187;/&#25968;&#25454;&#27979;&#31639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40" b="1" i="0" u="none" strike="noStrike" kern="1200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144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收入、成本预测</a:t>
            </a:r>
            <a:endParaRPr lang="zh-CN" altLang="en-US" sz="144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06564245810056"/>
          <c:y val="0.174154804270463"/>
          <c:w val="0.793156424581006"/>
          <c:h val="0.597419928825623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[数据测算.xlsx]Sheet3!$C$79</c:f>
              <c:strCache>
                <c:ptCount val="1"/>
                <c:pt idx="0">
                  <c:v>成本（万元）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[数据测算.xlsx]Sheet3!$B$80:$B$90</c:f>
              <c:numCache>
                <c:formatCode>General</c:formatCode>
                <c:ptCount val="11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  <c:pt idx="7">
                  <c:v>2031</c:v>
                </c:pt>
                <c:pt idx="8">
                  <c:v>2032</c:v>
                </c:pt>
                <c:pt idx="9">
                  <c:v>2033</c:v>
                </c:pt>
                <c:pt idx="10">
                  <c:v>2034</c:v>
                </c:pt>
              </c:numCache>
            </c:numRef>
          </c:cat>
          <c:val>
            <c:numRef>
              <c:f>[数据测算.xlsx]Sheet3!$C$80:$C$90</c:f>
              <c:numCache>
                <c:formatCode>0_ </c:formatCode>
                <c:ptCount val="11"/>
                <c:pt idx="0">
                  <c:v>129.032</c:v>
                </c:pt>
                <c:pt idx="1">
                  <c:v>163.87064</c:v>
                </c:pt>
                <c:pt idx="2">
                  <c:v>208.1157128</c:v>
                </c:pt>
                <c:pt idx="3">
                  <c:v>264.306955256</c:v>
                </c:pt>
                <c:pt idx="4">
                  <c:v>335.66983317512</c:v>
                </c:pt>
                <c:pt idx="5">
                  <c:v>426.300688132402</c:v>
                </c:pt>
                <c:pt idx="6">
                  <c:v>541.401873928151</c:v>
                </c:pt>
                <c:pt idx="7">
                  <c:v>687.580379888752</c:v>
                </c:pt>
                <c:pt idx="8">
                  <c:v>873.227082458715</c:v>
                </c:pt>
                <c:pt idx="9">
                  <c:v>1108.99839472257</c:v>
                </c:pt>
                <c:pt idx="10">
                  <c:v>1408.42796129766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9825539"/>
        <c:axId val="368678365"/>
      </c:barChart>
      <c:lineChart>
        <c:grouping val="standard"/>
        <c:varyColors val="0"/>
        <c:ser>
          <c:idx val="2"/>
          <c:order val="1"/>
          <c:tx>
            <c:strRef>
              <c:f>[数据测算.xlsx]Sheet3!$D$79</c:f>
              <c:strCache>
                <c:ptCount val="1"/>
                <c:pt idx="0">
                  <c:v>收入（万元）</c:v>
                </c:pt>
              </c:strCache>
            </c:strRef>
          </c:tx>
          <c:spPr>
            <a:ln w="28575" cap="rnd">
              <a:solidFill>
                <a:srgbClr val="1A1A8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1A1A84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[数据测算.xlsx]Sheet3!$D$80:$D$90</c:f>
              <c:numCache>
                <c:formatCode>0_ </c:formatCode>
                <c:ptCount val="11"/>
                <c:pt idx="0">
                  <c:v>314.5155</c:v>
                </c:pt>
                <c:pt idx="1">
                  <c:v>399.434685</c:v>
                </c:pt>
                <c:pt idx="2">
                  <c:v>507.28204995</c:v>
                </c:pt>
                <c:pt idx="3">
                  <c:v>644.2482034365</c:v>
                </c:pt>
                <c:pt idx="4">
                  <c:v>818.195218364355</c:v>
                </c:pt>
                <c:pt idx="5">
                  <c:v>1039.10792732273</c:v>
                </c:pt>
                <c:pt idx="6">
                  <c:v>1319.66706769987</c:v>
                </c:pt>
                <c:pt idx="7">
                  <c:v>1675.97717597883</c:v>
                </c:pt>
                <c:pt idx="8">
                  <c:v>2128.49101349312</c:v>
                </c:pt>
                <c:pt idx="9">
                  <c:v>2703.18358713626</c:v>
                </c:pt>
                <c:pt idx="10">
                  <c:v>3433.04315566305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622608"/>
        <c:axId val="992122899"/>
      </c:lineChart>
      <c:catAx>
        <c:axId val="679825539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  <c:crossAx val="368678365"/>
        <c:crosses val="autoZero"/>
        <c:auto val="1"/>
        <c:lblAlgn val="ctr"/>
        <c:lblOffset val="100"/>
        <c:noMultiLvlLbl val="0"/>
      </c:catAx>
      <c:valAx>
        <c:axId val="368678365"/>
        <c:scaling>
          <c:orientation val="minMax"/>
          <c:max val="2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  <c:crossAx val="679825539"/>
        <c:crosses val="autoZero"/>
        <c:crossBetween val="between"/>
        <c:majorUnit val="500"/>
      </c:valAx>
      <c:catAx>
        <c:axId val="82622608"/>
        <c:scaling>
          <c:orientation val="minMax"/>
        </c:scaling>
        <c:delete val="1"/>
        <c:axPos val="b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  <c:crossAx val="992122899"/>
        <c:crosses val="autoZero"/>
        <c:auto val="1"/>
        <c:lblAlgn val="ctr"/>
        <c:lblOffset val="100"/>
        <c:noMultiLvlLbl val="0"/>
      </c:catAx>
      <c:valAx>
        <c:axId val="992122899"/>
        <c:scaling>
          <c:orientation val="minMax"/>
        </c:scaling>
        <c:delete val="0"/>
        <c:axPos val="r"/>
        <c:numFmt formatCode="0_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  <c:crossAx val="82622608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000" b="1" i="0" u="none" strike="noStrike" kern="120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 sz="12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40" b="1" i="0" u="none" strike="noStrike" kern="1200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144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利润预测</a:t>
            </a:r>
            <a:endParaRPr lang="zh-CN" altLang="en-US" sz="144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[数据测算.xlsx]Sheet3!$E$79</c:f>
              <c:strCache>
                <c:ptCount val="1"/>
                <c:pt idx="0">
                  <c:v>单家公司净利润（万元）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[数据测算.xlsx]Sheet3!$B$80:$B$90</c:f>
              <c:numCache>
                <c:formatCode>General</c:formatCode>
                <c:ptCount val="11"/>
                <c:pt idx="0">
                  <c:v>2024</c:v>
                </c:pt>
                <c:pt idx="1">
                  <c:v>2025</c:v>
                </c:pt>
                <c:pt idx="2">
                  <c:v>2026</c:v>
                </c:pt>
                <c:pt idx="3">
                  <c:v>2027</c:v>
                </c:pt>
                <c:pt idx="4">
                  <c:v>2028</c:v>
                </c:pt>
                <c:pt idx="5">
                  <c:v>2029</c:v>
                </c:pt>
                <c:pt idx="6">
                  <c:v>2030</c:v>
                </c:pt>
                <c:pt idx="7">
                  <c:v>2031</c:v>
                </c:pt>
                <c:pt idx="8">
                  <c:v>2032</c:v>
                </c:pt>
                <c:pt idx="9">
                  <c:v>2033</c:v>
                </c:pt>
                <c:pt idx="10">
                  <c:v>2034</c:v>
                </c:pt>
              </c:numCache>
            </c:numRef>
          </c:cat>
          <c:val>
            <c:numRef>
              <c:f>[数据测算.xlsx]Sheet3!$E$80:$E$90</c:f>
              <c:numCache>
                <c:formatCode>0_ </c:formatCode>
                <c:ptCount val="11"/>
                <c:pt idx="0">
                  <c:v>185.4835</c:v>
                </c:pt>
                <c:pt idx="1">
                  <c:v>235.564045</c:v>
                </c:pt>
                <c:pt idx="2">
                  <c:v>299.16633715</c:v>
                </c:pt>
                <c:pt idx="3">
                  <c:v>379.9412481805</c:v>
                </c:pt>
                <c:pt idx="4">
                  <c:v>482.525385189235</c:v>
                </c:pt>
                <c:pt idx="5">
                  <c:v>612.807239190329</c:v>
                </c:pt>
                <c:pt idx="6">
                  <c:v>778.265193771718</c:v>
                </c:pt>
                <c:pt idx="7">
                  <c:v>988.396796090082</c:v>
                </c:pt>
                <c:pt idx="8">
                  <c:v>1255.2639310344</c:v>
                </c:pt>
                <c:pt idx="9">
                  <c:v>1594.18519241369</c:v>
                </c:pt>
                <c:pt idx="10">
                  <c:v>2024.61519436539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7667248"/>
        <c:axId val="11706864"/>
      </c:barChart>
      <c:lineChart>
        <c:grouping val="standard"/>
        <c:varyColors val="0"/>
        <c:ser>
          <c:idx val="2"/>
          <c:order val="1"/>
          <c:tx>
            <c:strRef>
              <c:f>[数据测算.xlsx]Sheet3!$G$79</c:f>
              <c:strCache>
                <c:ptCount val="1"/>
                <c:pt idx="0">
                  <c:v>总收益（万元）</c:v>
                </c:pt>
              </c:strCache>
            </c:strRef>
          </c:tx>
          <c:spPr>
            <a:ln w="28575" cap="rnd">
              <a:solidFill>
                <a:srgbClr val="1A1A8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1A1A84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0.0257078142695357"/>
                  <c:y val="-0.0446964643095397"/>
                </c:manualLayout>
              </c:layout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0158550396375991"/>
                  <c:y val="-0.0742717367133645"/>
                </c:manualLayout>
              </c:layout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332955832389581"/>
                  <c:y val="-0.0504780965087836"/>
                </c:manualLayout>
              </c:layout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257078142695357"/>
                  <c:y val="-0.086057371581054"/>
                </c:manualLayout>
              </c:layout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0135900339750849"/>
                  <c:y val="-0.12764064932177"/>
                </c:manualLayout>
              </c:layout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0.00758776896942242"/>
                  <c:y val="-0.163442294863242"/>
                </c:manualLayout>
              </c:layout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0.00453001132502831"/>
                  <c:y val="-0.187013564598621"/>
                </c:manualLayout>
              </c:layout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0.00305775764439411"/>
                  <c:y val="-0.184122748498999"/>
                </c:manualLayout>
              </c:layout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0.0014722536806342"/>
                  <c:y val="-0.139648654658661"/>
                </c:manualLayout>
              </c:layout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0"/>
              <c:layout>
                <c:manualLayout>
                  <c:x val="-0.0014722536806342"/>
                  <c:y val="-0.0624861018456749"/>
                </c:manualLayout>
              </c:layout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[数据测算.xlsx]Sheet3!$G$80:$G$90</c:f>
              <c:numCache>
                <c:formatCode>0_ </c:formatCode>
                <c:ptCount val="11"/>
                <c:pt idx="0">
                  <c:v>246878.5385</c:v>
                </c:pt>
                <c:pt idx="1">
                  <c:v>344889.3182845</c:v>
                </c:pt>
                <c:pt idx="2">
                  <c:v>481810.377643447</c:v>
                </c:pt>
                <c:pt idx="3">
                  <c:v>673089.097567895</c:v>
                </c:pt>
                <c:pt idx="4">
                  <c:v>940305.46930235</c:v>
                </c:pt>
                <c:pt idx="5">
                  <c:v>1313606.74061538</c:v>
                </c:pt>
                <c:pt idx="6">
                  <c:v>1835108.61663969</c:v>
                </c:pt>
                <c:pt idx="7">
                  <c:v>2563646.73744565</c:v>
                </c:pt>
                <c:pt idx="8">
                  <c:v>3581414.49221157</c:v>
                </c:pt>
                <c:pt idx="9">
                  <c:v>5003236.04561955</c:v>
                </c:pt>
                <c:pt idx="10">
                  <c:v>6989520.75573053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83151125"/>
        <c:axId val="489635183"/>
      </c:lineChart>
      <c:catAx>
        <c:axId val="69766724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  <c:crossAx val="11706864"/>
        <c:crosses val="autoZero"/>
        <c:auto val="1"/>
        <c:lblAlgn val="ctr"/>
        <c:lblOffset val="100"/>
        <c:noMultiLvlLbl val="0"/>
      </c:catAx>
      <c:valAx>
        <c:axId val="11706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  <c:crossAx val="697667248"/>
        <c:crosses val="autoZero"/>
        <c:crossBetween val="between"/>
      </c:valAx>
      <c:catAx>
        <c:axId val="983151125"/>
        <c:scaling>
          <c:orientation val="minMax"/>
        </c:scaling>
        <c:delete val="1"/>
        <c:axPos val="b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  <c:crossAx val="489635183"/>
        <c:crosses val="autoZero"/>
        <c:auto val="1"/>
        <c:lblAlgn val="ctr"/>
        <c:lblOffset val="100"/>
        <c:noMultiLvlLbl val="0"/>
      </c:catAx>
      <c:valAx>
        <c:axId val="489635183"/>
        <c:scaling>
          <c:orientation val="minMax"/>
        </c:scaling>
        <c:delete val="0"/>
        <c:axPos val="r"/>
        <c:numFmt formatCode="0.00E+0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  <c:crossAx val="983151125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000" b="1" i="0" u="none" strike="noStrike" kern="120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 sz="12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157EB5D-4A4B-46AF-978A-6A90DF29D258}" type="datetimeFigureOut">
              <a:rPr lang="en-MY"/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3513" y="685800"/>
            <a:ext cx="65309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MY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MY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fld id="{3AB3D2BC-0F3E-4640-A957-0DBA9620B45C}" type="slidenum">
              <a:rPr lang="en-MY"/>
            </a:fld>
            <a:endParaRPr lang="en-M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344805" rtl="0" eaLnBrk="0" fontAlgn="base" hangingPunct="0">
      <a:spcBef>
        <a:spcPct val="30000"/>
      </a:spcBef>
      <a:spcAft>
        <a:spcPct val="0"/>
      </a:spcAft>
      <a:defRPr sz="500" kern="1200">
        <a:solidFill>
          <a:schemeClr val="tx1"/>
        </a:solidFill>
        <a:latin typeface="+mn-lt"/>
        <a:ea typeface="宋体" pitchFamily="2" charset="-122"/>
        <a:cs typeface="+mn-cs"/>
      </a:defRPr>
    </a:lvl1pPr>
    <a:lvl2pPr marL="171450" algn="l" defTabSz="344805" rtl="0" eaLnBrk="0" fontAlgn="base" hangingPunct="0">
      <a:spcBef>
        <a:spcPct val="30000"/>
      </a:spcBef>
      <a:spcAft>
        <a:spcPct val="0"/>
      </a:spcAft>
      <a:defRPr sz="500" kern="1200">
        <a:solidFill>
          <a:schemeClr val="tx1"/>
        </a:solidFill>
        <a:latin typeface="+mn-lt"/>
        <a:ea typeface="宋体" pitchFamily="2" charset="-122"/>
        <a:cs typeface="+mn-cs"/>
      </a:defRPr>
    </a:lvl2pPr>
    <a:lvl3pPr marL="344805" algn="l" defTabSz="344805" rtl="0" eaLnBrk="0" fontAlgn="base" hangingPunct="0">
      <a:spcBef>
        <a:spcPct val="30000"/>
      </a:spcBef>
      <a:spcAft>
        <a:spcPct val="0"/>
      </a:spcAft>
      <a:defRPr sz="500" kern="1200">
        <a:solidFill>
          <a:schemeClr val="tx1"/>
        </a:solidFill>
        <a:latin typeface="+mn-lt"/>
        <a:ea typeface="宋体" pitchFamily="2" charset="-122"/>
        <a:cs typeface="+mn-cs"/>
      </a:defRPr>
    </a:lvl3pPr>
    <a:lvl4pPr marL="516255" algn="l" defTabSz="344805" rtl="0" eaLnBrk="0" fontAlgn="base" hangingPunct="0">
      <a:spcBef>
        <a:spcPct val="30000"/>
      </a:spcBef>
      <a:spcAft>
        <a:spcPct val="0"/>
      </a:spcAft>
      <a:defRPr sz="500" kern="1200">
        <a:solidFill>
          <a:schemeClr val="tx1"/>
        </a:solidFill>
        <a:latin typeface="+mn-lt"/>
        <a:ea typeface="宋体" pitchFamily="2" charset="-122"/>
        <a:cs typeface="+mn-cs"/>
      </a:defRPr>
    </a:lvl4pPr>
    <a:lvl5pPr marL="688975" algn="l" defTabSz="344805" rtl="0" eaLnBrk="0" fontAlgn="base" hangingPunct="0">
      <a:spcBef>
        <a:spcPct val="30000"/>
      </a:spcBef>
      <a:spcAft>
        <a:spcPct val="0"/>
      </a:spcAft>
      <a:defRPr sz="500" kern="1200">
        <a:solidFill>
          <a:schemeClr val="tx1"/>
        </a:solidFill>
        <a:latin typeface="+mn-lt"/>
        <a:ea typeface="宋体" pitchFamily="2" charset="-122"/>
        <a:cs typeface="+mn-cs"/>
      </a:defRPr>
    </a:lvl5pPr>
    <a:lvl6pPr marL="861695" algn="l" defTabSz="344805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034415" algn="l" defTabSz="344805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206500" algn="l" defTabSz="344805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379220" algn="l" defTabSz="344805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MY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fld id="{69C19549-4404-4CF0-A794-E8A8034DA2FF}" type="slidenum">
              <a:rPr lang="en-MY" sz="1200">
                <a:latin typeface="Arial" panose="020B0604020202020204" pitchFamily="34" charset="0"/>
              </a:rPr>
            </a:fld>
            <a:endParaRPr lang="en-MY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CAA395D-3B9F-48AA-A2C3-650CF98062C2}" type="slidenum">
              <a:rPr lang="en-MY"/>
            </a:fld>
            <a:endParaRPr lang="en-MY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MY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fld id="{698F81B0-A021-4DE6-B781-3D5AC8A212D3}" type="slidenum">
              <a:rPr lang="en-MY" sz="1200">
                <a:latin typeface="Arial" panose="020B0604020202020204" pitchFamily="34" charset="0"/>
              </a:rPr>
            </a:fld>
            <a:endParaRPr lang="en-MY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306" y="2349059"/>
            <a:ext cx="12241189" cy="162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0043" y="4284716"/>
            <a:ext cx="10081714" cy="1932323"/>
          </a:xfrm>
        </p:spPr>
        <p:txBody>
          <a:bodyPr/>
          <a:lstStyle>
            <a:lvl1pPr marL="0" indent="0" algn="ctr">
              <a:buNone/>
              <a:defRPr/>
            </a:lvl1pPr>
            <a:lvl2pPr marL="172085" indent="0" algn="ctr">
              <a:buNone/>
              <a:defRPr/>
            </a:lvl2pPr>
            <a:lvl3pPr marL="344805" indent="0" algn="ctr">
              <a:buNone/>
              <a:defRPr/>
            </a:lvl3pPr>
            <a:lvl4pPr marL="516890" indent="0" algn="ctr">
              <a:buNone/>
              <a:defRPr/>
            </a:lvl4pPr>
            <a:lvl5pPr marL="689610" indent="0" algn="ctr">
              <a:buNone/>
              <a:defRPr/>
            </a:lvl5pPr>
            <a:lvl6pPr marL="861695" indent="0" algn="ctr">
              <a:buNone/>
              <a:defRPr/>
            </a:lvl6pPr>
            <a:lvl7pPr marL="1034415" indent="0" algn="ctr">
              <a:buNone/>
              <a:defRPr/>
            </a:lvl7pPr>
            <a:lvl8pPr marL="1206500" indent="0" algn="ctr">
              <a:buNone/>
              <a:defRPr/>
            </a:lvl8pPr>
            <a:lvl9pPr marL="137922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EC3813-B208-4059-9AD3-55245B0658D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68FD3F-7405-41FD-846D-71E19D71FA8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41249" y="302717"/>
            <a:ext cx="3240348" cy="64517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204" y="302717"/>
            <a:ext cx="9666518" cy="64517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0FFF9B-C536-4E07-B239-145B2AAFA47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6AD6A6-CAED-4A1F-8AB0-24B566F423C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672" y="4858812"/>
            <a:ext cx="12241757" cy="1501584"/>
          </a:xfrm>
        </p:spPr>
        <p:txBody>
          <a:bodyPr anchor="t"/>
          <a:lstStyle>
            <a:lvl1pPr algn="l">
              <a:defRPr sz="1500" b="1" cap="all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7672" y="3204535"/>
            <a:ext cx="12241757" cy="1654277"/>
          </a:xfrm>
        </p:spPr>
        <p:txBody>
          <a:bodyPr anchor="b"/>
          <a:lstStyle>
            <a:lvl1pPr marL="0" indent="0">
              <a:buNone/>
              <a:defRPr sz="800"/>
            </a:lvl1pPr>
            <a:lvl2pPr marL="172085" indent="0">
              <a:buNone/>
              <a:defRPr sz="700"/>
            </a:lvl2pPr>
            <a:lvl3pPr marL="344805" indent="0">
              <a:buNone/>
              <a:defRPr sz="600"/>
            </a:lvl3pPr>
            <a:lvl4pPr marL="516890" indent="0">
              <a:buNone/>
              <a:defRPr sz="500"/>
            </a:lvl4pPr>
            <a:lvl5pPr marL="689610" indent="0">
              <a:buNone/>
              <a:defRPr sz="500"/>
            </a:lvl5pPr>
            <a:lvl6pPr marL="861695" indent="0">
              <a:buNone/>
              <a:defRPr sz="500"/>
            </a:lvl6pPr>
            <a:lvl7pPr marL="1034415" indent="0">
              <a:buNone/>
              <a:defRPr sz="500"/>
            </a:lvl7pPr>
            <a:lvl8pPr marL="1206500" indent="0">
              <a:buNone/>
              <a:defRPr sz="500"/>
            </a:lvl8pPr>
            <a:lvl9pPr marL="137922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D1914D-7F16-4A41-B6F1-8CAAF0CDFB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204" y="1764295"/>
            <a:ext cx="6453433" cy="4990167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28163" y="1764295"/>
            <a:ext cx="6453433" cy="4990167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410F39-1720-45DB-BFC8-226488E4B88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204" y="1692283"/>
            <a:ext cx="6363124" cy="705451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2085" indent="0">
              <a:buNone/>
              <a:defRPr sz="800" b="1"/>
            </a:lvl2pPr>
            <a:lvl3pPr marL="344805" indent="0">
              <a:buNone/>
              <a:defRPr sz="700" b="1"/>
            </a:lvl3pPr>
            <a:lvl4pPr marL="516890" indent="0">
              <a:buNone/>
              <a:defRPr sz="600" b="1"/>
            </a:lvl4pPr>
            <a:lvl5pPr marL="689610" indent="0">
              <a:buNone/>
              <a:defRPr sz="600" b="1"/>
            </a:lvl5pPr>
            <a:lvl6pPr marL="861695" indent="0">
              <a:buNone/>
              <a:defRPr sz="600" b="1"/>
            </a:lvl6pPr>
            <a:lvl7pPr marL="1034415" indent="0">
              <a:buNone/>
              <a:defRPr sz="600" b="1"/>
            </a:lvl7pPr>
            <a:lvl8pPr marL="1206500" indent="0">
              <a:buNone/>
              <a:defRPr sz="600" b="1"/>
            </a:lvl8pPr>
            <a:lvl9pPr marL="1379220" indent="0">
              <a:buNone/>
              <a:defRPr sz="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204" y="2397734"/>
            <a:ext cx="6363124" cy="4356728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15633" y="1692283"/>
            <a:ext cx="6365964" cy="705451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2085" indent="0">
              <a:buNone/>
              <a:defRPr sz="800" b="1"/>
            </a:lvl2pPr>
            <a:lvl3pPr marL="344805" indent="0">
              <a:buNone/>
              <a:defRPr sz="700" b="1"/>
            </a:lvl3pPr>
            <a:lvl4pPr marL="516890" indent="0">
              <a:buNone/>
              <a:defRPr sz="600" b="1"/>
            </a:lvl4pPr>
            <a:lvl5pPr marL="689610" indent="0">
              <a:buNone/>
              <a:defRPr sz="600" b="1"/>
            </a:lvl5pPr>
            <a:lvl6pPr marL="861695" indent="0">
              <a:buNone/>
              <a:defRPr sz="600" b="1"/>
            </a:lvl6pPr>
            <a:lvl7pPr marL="1034415" indent="0">
              <a:buNone/>
              <a:defRPr sz="600" b="1"/>
            </a:lvl7pPr>
            <a:lvl8pPr marL="1206500" indent="0">
              <a:buNone/>
              <a:defRPr sz="600" b="1"/>
            </a:lvl8pPr>
            <a:lvl9pPr marL="1379220" indent="0">
              <a:buNone/>
              <a:defRPr sz="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315633" y="2397734"/>
            <a:ext cx="6365964" cy="4356728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5EE5A9-750F-4AD7-A4C5-0FB476615B4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8C8177-ED56-46C5-82AE-26F02684340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928605-E87A-4F1A-B132-A53C5DC9FB6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204" y="301384"/>
            <a:ext cx="4738122" cy="1280881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425" y="301384"/>
            <a:ext cx="8051172" cy="64530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204" y="1582265"/>
            <a:ext cx="4738122" cy="5172197"/>
          </a:xfrm>
        </p:spPr>
        <p:txBody>
          <a:bodyPr/>
          <a:lstStyle>
            <a:lvl1pPr marL="0" indent="0">
              <a:buNone/>
              <a:defRPr sz="500"/>
            </a:lvl1pPr>
            <a:lvl2pPr marL="172085" indent="0">
              <a:buNone/>
              <a:defRPr sz="500"/>
            </a:lvl2pPr>
            <a:lvl3pPr marL="344805" indent="0">
              <a:buNone/>
              <a:defRPr sz="400"/>
            </a:lvl3pPr>
            <a:lvl4pPr marL="516890" indent="0">
              <a:buNone/>
              <a:defRPr sz="300"/>
            </a:lvl4pPr>
            <a:lvl5pPr marL="689610" indent="0">
              <a:buNone/>
              <a:defRPr sz="300"/>
            </a:lvl5pPr>
            <a:lvl6pPr marL="861695" indent="0">
              <a:buNone/>
              <a:defRPr sz="300"/>
            </a:lvl6pPr>
            <a:lvl7pPr marL="1034415" indent="0">
              <a:buNone/>
              <a:defRPr sz="300"/>
            </a:lvl7pPr>
            <a:lvl8pPr marL="1206500" indent="0">
              <a:buNone/>
              <a:defRPr sz="300"/>
            </a:lvl8pPr>
            <a:lvl9pPr marL="1379220" indent="0">
              <a:buNone/>
              <a:defRPr sz="3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545207-C1DB-40E7-BB52-D394D6DD4D5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2880" y="5292884"/>
            <a:ext cx="8641307" cy="624771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22880" y="675446"/>
            <a:ext cx="8641307" cy="4536758"/>
          </a:xfrm>
        </p:spPr>
        <p:txBody>
          <a:bodyPr/>
          <a:lstStyle>
            <a:lvl1pPr marL="0" indent="0">
              <a:buNone/>
              <a:defRPr sz="1200"/>
            </a:lvl1pPr>
            <a:lvl2pPr marL="172085" indent="0">
              <a:buNone/>
              <a:defRPr sz="1100"/>
            </a:lvl2pPr>
            <a:lvl3pPr marL="344805" indent="0">
              <a:buNone/>
              <a:defRPr sz="900"/>
            </a:lvl3pPr>
            <a:lvl4pPr marL="516890" indent="0">
              <a:buNone/>
              <a:defRPr sz="800"/>
            </a:lvl4pPr>
            <a:lvl5pPr marL="689610" indent="0">
              <a:buNone/>
              <a:defRPr sz="800"/>
            </a:lvl5pPr>
            <a:lvl6pPr marL="861695" indent="0">
              <a:buNone/>
              <a:defRPr sz="800"/>
            </a:lvl6pPr>
            <a:lvl7pPr marL="1034415" indent="0">
              <a:buNone/>
              <a:defRPr sz="800"/>
            </a:lvl7pPr>
            <a:lvl8pPr marL="1206500" indent="0">
              <a:buNone/>
              <a:defRPr sz="800"/>
            </a:lvl8pPr>
            <a:lvl9pPr marL="1379220" indent="0">
              <a:buNone/>
              <a:defRPr sz="800"/>
            </a:lvl9pPr>
          </a:lstStyle>
          <a:p>
            <a:pPr lvl="0"/>
            <a:endParaRPr lang="en-MY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22880" y="5917656"/>
            <a:ext cx="8641307" cy="887481"/>
          </a:xfrm>
        </p:spPr>
        <p:txBody>
          <a:bodyPr/>
          <a:lstStyle>
            <a:lvl1pPr marL="0" indent="0">
              <a:buNone/>
              <a:defRPr sz="500"/>
            </a:lvl1pPr>
            <a:lvl2pPr marL="172085" indent="0">
              <a:buNone/>
              <a:defRPr sz="500"/>
            </a:lvl2pPr>
            <a:lvl3pPr marL="344805" indent="0">
              <a:buNone/>
              <a:defRPr sz="400"/>
            </a:lvl3pPr>
            <a:lvl4pPr marL="516890" indent="0">
              <a:buNone/>
              <a:defRPr sz="300"/>
            </a:lvl4pPr>
            <a:lvl5pPr marL="689610" indent="0">
              <a:buNone/>
              <a:defRPr sz="300"/>
            </a:lvl5pPr>
            <a:lvl6pPr marL="861695" indent="0">
              <a:buNone/>
              <a:defRPr sz="300"/>
            </a:lvl6pPr>
            <a:lvl7pPr marL="1034415" indent="0">
              <a:buNone/>
              <a:defRPr sz="300"/>
            </a:lvl7pPr>
            <a:lvl8pPr marL="1206500" indent="0">
              <a:buNone/>
              <a:defRPr sz="300"/>
            </a:lvl8pPr>
            <a:lvl9pPr marL="1379220" indent="0">
              <a:buNone/>
              <a:defRPr sz="3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71533B-2AEC-4F82-A51B-9BA43DD7E46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20725" y="303213"/>
            <a:ext cx="12960350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3655" tIns="76827" rIns="153655" bIns="76827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725" y="1763713"/>
            <a:ext cx="12960350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3655" tIns="76827" rIns="153655" bIns="76827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0725" y="6886575"/>
            <a:ext cx="33591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3655" tIns="76827" rIns="153655" bIns="76827" numCol="1" anchor="t" anchorCtr="0" compatLnSpc="1"/>
          <a:lstStyle>
            <a:lvl1pPr defTabSz="1536700" eaLnBrk="1" hangingPunct="1">
              <a:defRPr sz="2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19663" y="6886575"/>
            <a:ext cx="45624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3655" tIns="76827" rIns="153655" bIns="76827" numCol="1" anchor="t" anchorCtr="0" compatLnSpc="1"/>
          <a:lstStyle>
            <a:lvl1pPr algn="ctr" defTabSz="1536700" eaLnBrk="1" hangingPunct="1">
              <a:defRPr sz="2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321925" y="6886575"/>
            <a:ext cx="33591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3655" tIns="76827" rIns="153655" bIns="76827" numCol="1" anchor="t" anchorCtr="0" compatLnSpc="1"/>
          <a:lstStyle>
            <a:lvl1pPr algn="r" defTabSz="1536700" eaLnBrk="1" hangingPunct="1">
              <a:defRPr sz="2400"/>
            </a:lvl1pPr>
          </a:lstStyle>
          <a:p>
            <a:fld id="{129D7F0B-A0D5-4BAF-B2EE-301BF609E6CB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536700" rtl="0" eaLnBrk="0" fontAlgn="base" hangingPunct="0">
        <a:spcBef>
          <a:spcPct val="0"/>
        </a:spcBef>
        <a:spcAft>
          <a:spcPct val="0"/>
        </a:spcAft>
        <a:defRPr sz="7400">
          <a:solidFill>
            <a:schemeClr val="tx2"/>
          </a:solidFill>
          <a:latin typeface="+mj-lt"/>
          <a:ea typeface="宋体" pitchFamily="2" charset="-122"/>
          <a:cs typeface="+mj-cs"/>
        </a:defRPr>
      </a:lvl1pPr>
      <a:lvl2pPr algn="ctr" defTabSz="1536700" rtl="0" eaLnBrk="0" fontAlgn="base" hangingPunct="0">
        <a:spcBef>
          <a:spcPct val="0"/>
        </a:spcBef>
        <a:spcAft>
          <a:spcPct val="0"/>
        </a:spcAft>
        <a:defRPr sz="7400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2pPr>
      <a:lvl3pPr algn="ctr" defTabSz="1536700" rtl="0" eaLnBrk="0" fontAlgn="base" hangingPunct="0">
        <a:spcBef>
          <a:spcPct val="0"/>
        </a:spcBef>
        <a:spcAft>
          <a:spcPct val="0"/>
        </a:spcAft>
        <a:defRPr sz="7400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3pPr>
      <a:lvl4pPr algn="ctr" defTabSz="1536700" rtl="0" eaLnBrk="0" fontAlgn="base" hangingPunct="0">
        <a:spcBef>
          <a:spcPct val="0"/>
        </a:spcBef>
        <a:spcAft>
          <a:spcPct val="0"/>
        </a:spcAft>
        <a:defRPr sz="7400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4pPr>
      <a:lvl5pPr algn="ctr" defTabSz="1536700" rtl="0" eaLnBrk="0" fontAlgn="base" hangingPunct="0">
        <a:spcBef>
          <a:spcPct val="0"/>
        </a:spcBef>
        <a:spcAft>
          <a:spcPct val="0"/>
        </a:spcAft>
        <a:defRPr sz="7400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5pPr>
      <a:lvl6pPr marL="172085" algn="ctr" defTabSz="1536700" rtl="0" fontAlgn="base">
        <a:spcBef>
          <a:spcPct val="0"/>
        </a:spcBef>
        <a:spcAft>
          <a:spcPct val="0"/>
        </a:spcAft>
        <a:defRPr sz="7400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6pPr>
      <a:lvl7pPr marL="344805" algn="ctr" defTabSz="1536700" rtl="0" fontAlgn="base">
        <a:spcBef>
          <a:spcPct val="0"/>
        </a:spcBef>
        <a:spcAft>
          <a:spcPct val="0"/>
        </a:spcAft>
        <a:defRPr sz="7400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7pPr>
      <a:lvl8pPr marL="516890" algn="ctr" defTabSz="1536700" rtl="0" fontAlgn="base">
        <a:spcBef>
          <a:spcPct val="0"/>
        </a:spcBef>
        <a:spcAft>
          <a:spcPct val="0"/>
        </a:spcAft>
        <a:defRPr sz="7400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8pPr>
      <a:lvl9pPr marL="689610" algn="ctr" defTabSz="1536700" rtl="0" fontAlgn="base">
        <a:spcBef>
          <a:spcPct val="0"/>
        </a:spcBef>
        <a:spcAft>
          <a:spcPct val="0"/>
        </a:spcAft>
        <a:defRPr sz="7400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9pPr>
    </p:titleStyle>
    <p:bodyStyle>
      <a:lvl1pPr marL="576580" indent="-576580" algn="l" defTabSz="1536700" rtl="0" eaLnBrk="0" fontAlgn="base" hangingPunct="0">
        <a:spcBef>
          <a:spcPct val="20000"/>
        </a:spcBef>
        <a:spcAft>
          <a:spcPct val="0"/>
        </a:spcAft>
        <a:buChar char="•"/>
        <a:defRPr sz="5400">
          <a:solidFill>
            <a:schemeClr val="tx1"/>
          </a:solidFill>
          <a:latin typeface="+mn-lt"/>
          <a:ea typeface="宋体" pitchFamily="2" charset="-122"/>
          <a:cs typeface="+mn-cs"/>
        </a:defRPr>
      </a:lvl1pPr>
      <a:lvl2pPr marL="1247775" indent="-479425" algn="l" defTabSz="1536700" rtl="0" eaLnBrk="0" fontAlgn="base" hangingPunct="0">
        <a:spcBef>
          <a:spcPct val="20000"/>
        </a:spcBef>
        <a:spcAft>
          <a:spcPct val="0"/>
        </a:spcAft>
        <a:buChar char="–"/>
        <a:defRPr sz="4700">
          <a:solidFill>
            <a:schemeClr val="tx1"/>
          </a:solidFill>
          <a:latin typeface="+mn-lt"/>
          <a:ea typeface="宋体" pitchFamily="2" charset="-122"/>
        </a:defRPr>
      </a:lvl2pPr>
      <a:lvl3pPr marL="1920875" indent="-384175" algn="l" defTabSz="1536700" rtl="0" eaLnBrk="0" fontAlgn="base" hangingPunct="0">
        <a:spcBef>
          <a:spcPct val="20000"/>
        </a:spcBef>
        <a:spcAft>
          <a:spcPct val="0"/>
        </a:spcAft>
        <a:buChar char="•"/>
        <a:defRPr sz="4100">
          <a:solidFill>
            <a:schemeClr val="tx1"/>
          </a:solidFill>
          <a:latin typeface="+mn-lt"/>
          <a:ea typeface="宋体" pitchFamily="2" charset="-122"/>
        </a:defRPr>
      </a:lvl3pPr>
      <a:lvl4pPr marL="2687955" indent="-381000" algn="l" defTabSz="1536700" rtl="0" eaLnBrk="0" fontAlgn="base" hangingPunct="0">
        <a:spcBef>
          <a:spcPct val="20000"/>
        </a:spcBef>
        <a:spcAft>
          <a:spcPct val="0"/>
        </a:spcAft>
        <a:buChar char="–"/>
        <a:defRPr sz="3400">
          <a:solidFill>
            <a:schemeClr val="tx1"/>
          </a:solidFill>
          <a:latin typeface="+mn-lt"/>
          <a:ea typeface="宋体" pitchFamily="2" charset="-122"/>
        </a:defRPr>
      </a:lvl4pPr>
      <a:lvl5pPr marL="3457575" indent="-384175" algn="l" defTabSz="1536700" rtl="0" eaLnBrk="0" fontAlgn="base" hangingPunct="0">
        <a:spcBef>
          <a:spcPct val="20000"/>
        </a:spcBef>
        <a:spcAft>
          <a:spcPct val="0"/>
        </a:spcAft>
        <a:buChar char="»"/>
        <a:defRPr sz="3400">
          <a:solidFill>
            <a:schemeClr val="tx1"/>
          </a:solidFill>
          <a:latin typeface="+mn-lt"/>
          <a:ea typeface="宋体" pitchFamily="2" charset="-122"/>
        </a:defRPr>
      </a:lvl5pPr>
      <a:lvl6pPr marL="3630930" indent="-384810" algn="l" defTabSz="1536700" rtl="0" fontAlgn="base">
        <a:spcBef>
          <a:spcPct val="20000"/>
        </a:spcBef>
        <a:spcAft>
          <a:spcPct val="0"/>
        </a:spcAft>
        <a:buChar char="»"/>
        <a:defRPr sz="3400">
          <a:solidFill>
            <a:schemeClr val="tx1"/>
          </a:solidFill>
          <a:latin typeface="+mn-lt"/>
          <a:ea typeface="+mn-ea"/>
        </a:defRPr>
      </a:lvl6pPr>
      <a:lvl7pPr marL="3803650" indent="-384810" algn="l" defTabSz="1536700" rtl="0" fontAlgn="base">
        <a:spcBef>
          <a:spcPct val="20000"/>
        </a:spcBef>
        <a:spcAft>
          <a:spcPct val="0"/>
        </a:spcAft>
        <a:buChar char="»"/>
        <a:defRPr sz="3400">
          <a:solidFill>
            <a:schemeClr val="tx1"/>
          </a:solidFill>
          <a:latin typeface="+mn-lt"/>
          <a:ea typeface="+mn-ea"/>
        </a:defRPr>
      </a:lvl7pPr>
      <a:lvl8pPr marL="3975735" indent="-384810" algn="l" defTabSz="1536700" rtl="0" fontAlgn="base">
        <a:spcBef>
          <a:spcPct val="20000"/>
        </a:spcBef>
        <a:spcAft>
          <a:spcPct val="0"/>
        </a:spcAft>
        <a:buChar char="»"/>
        <a:defRPr sz="3400">
          <a:solidFill>
            <a:schemeClr val="tx1"/>
          </a:solidFill>
          <a:latin typeface="+mn-lt"/>
          <a:ea typeface="+mn-ea"/>
        </a:defRPr>
      </a:lvl8pPr>
      <a:lvl9pPr marL="4147820" indent="-384810" algn="l" defTabSz="1536700" rtl="0" fontAlgn="base">
        <a:spcBef>
          <a:spcPct val="20000"/>
        </a:spcBef>
        <a:spcAft>
          <a:spcPct val="0"/>
        </a:spcAft>
        <a:buChar char="»"/>
        <a:defRPr sz="3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34480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2085" algn="l" defTabSz="34480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4805" algn="l" defTabSz="34480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6890" algn="l" defTabSz="34480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9610" algn="l" defTabSz="34480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61695" algn="l" defTabSz="34480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34415" algn="l" defTabSz="34480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6500" algn="l" defTabSz="34480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9220" algn="l" defTabSz="34480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2" Type="http://schemas.openxmlformats.org/officeDocument/2006/relationships/slideLayout" Target="../slideLayouts/slideLayout2.xml"/><Relationship Id="rId31" Type="http://schemas.openxmlformats.org/officeDocument/2006/relationships/tags" Target="../tags/tag64.xml"/><Relationship Id="rId30" Type="http://schemas.openxmlformats.org/officeDocument/2006/relationships/tags" Target="../tags/tag63.xml"/><Relationship Id="rId3" Type="http://schemas.openxmlformats.org/officeDocument/2006/relationships/tags" Target="../tags/tag36.xml"/><Relationship Id="rId29" Type="http://schemas.openxmlformats.org/officeDocument/2006/relationships/tags" Target="../tags/tag62.xml"/><Relationship Id="rId28" Type="http://schemas.openxmlformats.org/officeDocument/2006/relationships/tags" Target="../tags/tag61.xml"/><Relationship Id="rId27" Type="http://schemas.openxmlformats.org/officeDocument/2006/relationships/tags" Target="../tags/tag60.xml"/><Relationship Id="rId26" Type="http://schemas.openxmlformats.org/officeDocument/2006/relationships/tags" Target="../tags/tag59.xml"/><Relationship Id="rId25" Type="http://schemas.openxmlformats.org/officeDocument/2006/relationships/tags" Target="../tags/tag58.xml"/><Relationship Id="rId24" Type="http://schemas.openxmlformats.org/officeDocument/2006/relationships/tags" Target="../tags/tag57.xml"/><Relationship Id="rId23" Type="http://schemas.openxmlformats.org/officeDocument/2006/relationships/tags" Target="../tags/tag56.xml"/><Relationship Id="rId22" Type="http://schemas.openxmlformats.org/officeDocument/2006/relationships/tags" Target="../tags/tag55.xml"/><Relationship Id="rId21" Type="http://schemas.openxmlformats.org/officeDocument/2006/relationships/tags" Target="../tags/tag54.xml"/><Relationship Id="rId20" Type="http://schemas.openxmlformats.org/officeDocument/2006/relationships/tags" Target="../tags/tag53.xml"/><Relationship Id="rId2" Type="http://schemas.openxmlformats.org/officeDocument/2006/relationships/tags" Target="../tags/tag35.xml"/><Relationship Id="rId19" Type="http://schemas.openxmlformats.org/officeDocument/2006/relationships/tags" Target="../tags/tag52.xml"/><Relationship Id="rId18" Type="http://schemas.openxmlformats.org/officeDocument/2006/relationships/tags" Target="../tags/tag51.xml"/><Relationship Id="rId17" Type="http://schemas.openxmlformats.org/officeDocument/2006/relationships/tags" Target="../tags/tag50.xml"/><Relationship Id="rId16" Type="http://schemas.openxmlformats.org/officeDocument/2006/relationships/tags" Target="../tags/tag49.xml"/><Relationship Id="rId15" Type="http://schemas.openxmlformats.org/officeDocument/2006/relationships/tags" Target="../tags/tag48.xml"/><Relationship Id="rId14" Type="http://schemas.openxmlformats.org/officeDocument/2006/relationships/tags" Target="../tags/tag47.xml"/><Relationship Id="rId13" Type="http://schemas.openxmlformats.org/officeDocument/2006/relationships/tags" Target="../tags/tag46.xml"/><Relationship Id="rId12" Type="http://schemas.openxmlformats.org/officeDocument/2006/relationships/tags" Target="../tags/tag45.xml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tags" Target="../tags/tag34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84.xml"/><Relationship Id="rId2" Type="http://schemas.openxmlformats.org/officeDocument/2006/relationships/tags" Target="../tags/tag66.xml"/><Relationship Id="rId19" Type="http://schemas.openxmlformats.org/officeDocument/2006/relationships/tags" Target="../tags/tag83.xml"/><Relationship Id="rId18" Type="http://schemas.openxmlformats.org/officeDocument/2006/relationships/tags" Target="../tags/tag82.xml"/><Relationship Id="rId17" Type="http://schemas.openxmlformats.org/officeDocument/2006/relationships/tags" Target="../tags/tag81.xml"/><Relationship Id="rId16" Type="http://schemas.openxmlformats.org/officeDocument/2006/relationships/tags" Target="../tags/tag80.xml"/><Relationship Id="rId15" Type="http://schemas.openxmlformats.org/officeDocument/2006/relationships/tags" Target="../tags/tag79.xml"/><Relationship Id="rId14" Type="http://schemas.openxmlformats.org/officeDocument/2006/relationships/tags" Target="../tags/tag78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tags" Target="../tags/tag6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image" Target="../media/image17.png"/><Relationship Id="rId6" Type="http://schemas.microsoft.com/office/2007/relationships/media" Target="../media/media1.mp4"/><Relationship Id="rId5" Type="http://schemas.openxmlformats.org/officeDocument/2006/relationships/video" Target="../media/media1.mp4"/><Relationship Id="rId4" Type="http://schemas.openxmlformats.org/officeDocument/2006/relationships/image" Target="../media/image16.png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91.xml"/><Relationship Id="rId1" Type="http://schemas.openxmlformats.org/officeDocument/2006/relationships/tags" Target="../tags/tag86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microsoft.com/office/2007/relationships/media" Target="../media/media2.mov"/><Relationship Id="rId7" Type="http://schemas.openxmlformats.org/officeDocument/2006/relationships/video" Target="../media/media2.mov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image" Target="../media/image16.png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97.xml"/><Relationship Id="rId1" Type="http://schemas.openxmlformats.org/officeDocument/2006/relationships/tags" Target="../tags/tag92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0.png"/><Relationship Id="rId7" Type="http://schemas.microsoft.com/office/2007/relationships/media" Target="../media/media4.mov"/><Relationship Id="rId6" Type="http://schemas.openxmlformats.org/officeDocument/2006/relationships/video" Target="../media/media4.mov"/><Relationship Id="rId5" Type="http://schemas.openxmlformats.org/officeDocument/2006/relationships/image" Target="../media/image19.png"/><Relationship Id="rId4" Type="http://schemas.microsoft.com/office/2007/relationships/media" Target="../media/media3.mov"/><Relationship Id="rId3" Type="http://schemas.openxmlformats.org/officeDocument/2006/relationships/video" Target="../media/media3.mov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microsoft.com/office/2007/relationships/media" Target="../media/media5.mov"/><Relationship Id="rId7" Type="http://schemas.openxmlformats.org/officeDocument/2006/relationships/video" Target="../media/media5.mov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image" Target="../media/image16.png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05.xml"/><Relationship Id="rId1" Type="http://schemas.openxmlformats.org/officeDocument/2006/relationships/tags" Target="../tags/tag100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microsoft.com/office/2007/relationships/media" Target="../media/media6.mov"/><Relationship Id="rId7" Type="http://schemas.openxmlformats.org/officeDocument/2006/relationships/video" Target="../media/media6.mov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image" Target="../media/image16.png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11.xml"/><Relationship Id="rId1" Type="http://schemas.openxmlformats.org/officeDocument/2006/relationships/tags" Target="../tags/tag10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3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8.xml"/><Relationship Id="rId2" Type="http://schemas.openxmlformats.org/officeDocument/2006/relationships/image" Target="../media/image5.png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2.svg"/><Relationship Id="rId7" Type="http://schemas.openxmlformats.org/officeDocument/2006/relationships/image" Target="../media/image7.png"/><Relationship Id="rId6" Type="http://schemas.openxmlformats.org/officeDocument/2006/relationships/image" Target="../media/image1.svg"/><Relationship Id="rId5" Type="http://schemas.openxmlformats.org/officeDocument/2006/relationships/image" Target="../media/image6.png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.svg"/><Relationship Id="rId11" Type="http://schemas.openxmlformats.org/officeDocument/2006/relationships/image" Target="../media/image9.png"/><Relationship Id="rId10" Type="http://schemas.openxmlformats.org/officeDocument/2006/relationships/image" Target="../media/image3.svg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667500" y="3369310"/>
            <a:ext cx="45002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i="1">
                <a:solidFill>
                  <a:srgbClr val="C0504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lang="zh-CN" altLang="en-US" sz="2800" i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Read</a:t>
            </a:r>
            <a:r>
              <a:rPr lang="en-US" altLang="zh-CN" sz="2800" i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ability</a:t>
            </a:r>
            <a:r>
              <a:rPr lang="zh-CN" altLang="en-US" sz="2800" i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2800" i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 descr="/private/var/folders/cs/fp851_n931qgkg6ml6f9snl00000gn/T/com.kingsoft.wpsoffice.mac/picturecompress_20220926202847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9700" y="2713990"/>
            <a:ext cx="1330960" cy="13620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19500" y="3551238"/>
            <a:ext cx="74771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2981" rIns="85963" bIns="42981"/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痛点分析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 bwMode="auto">
          <a:xfrm>
            <a:off x="425450" y="394971"/>
            <a:ext cx="8270875" cy="46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7885" rIns="95769" bIns="47885" anchor="ctr">
            <a:spAutoFit/>
          </a:bodyPr>
          <a:lstStyle>
            <a:lvl1pPr defTabSz="9588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defTabSz="958850">
              <a:defRPr sz="47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defTabSz="958850">
              <a:defRPr sz="41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39147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43719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48291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52863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2400" b="1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</a:rPr>
              <a:t>痛点分析</a:t>
            </a:r>
            <a:endParaRPr lang="zh-CN" altLang="en-US" sz="2400" b="1">
              <a:solidFill>
                <a:srgbClr val="1A1A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Rectangle 9"/>
          <p:cNvSpPr/>
          <p:nvPr/>
        </p:nvSpPr>
        <p:spPr bwMode="ltGray">
          <a:xfrm>
            <a:off x="6743700" y="1026795"/>
            <a:ext cx="5076190" cy="550735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Ins="216000" anchor="ctr"/>
          <a:lstStyle/>
          <a:p>
            <a:pPr marL="627380" lvl="2" indent="-265430" algn="just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endParaRPr lang="en-US" altLang="zh-CN" sz="1300" dirty="0">
              <a:solidFill>
                <a:prstClr val="black"/>
              </a:solidFill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2" name="Rectangle 6"/>
          <p:cNvSpPr/>
          <p:nvPr/>
        </p:nvSpPr>
        <p:spPr bwMode="ltGray">
          <a:xfrm>
            <a:off x="3067050" y="1265238"/>
            <a:ext cx="3386138" cy="11049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30000"/>
              </a:spcBef>
              <a:buClr>
                <a:srgbClr val="800080"/>
              </a:buClr>
            </a:pPr>
            <a:r>
              <a:rPr lang="zh-CN" altLang="en-US" sz="1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投资者的阅读痛点</a:t>
            </a:r>
            <a:endParaRPr lang="zh-CN" altLang="en-US" sz="16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Rectangle 14"/>
          <p:cNvSpPr/>
          <p:nvPr/>
        </p:nvSpPr>
        <p:spPr bwMode="ltGray">
          <a:xfrm>
            <a:off x="3067050" y="3905250"/>
            <a:ext cx="3386138" cy="1104900"/>
          </a:xfrm>
          <a:prstGeom prst="rect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企业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客户痛点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cxnSp>
        <p:nvCxnSpPr>
          <p:cNvPr id="16" name="Straight Connector 19"/>
          <p:cNvCxnSpPr/>
          <p:nvPr/>
        </p:nvCxnSpPr>
        <p:spPr>
          <a:xfrm>
            <a:off x="6378575" y="1843088"/>
            <a:ext cx="515938" cy="0"/>
          </a:xfrm>
          <a:prstGeom prst="line">
            <a:avLst/>
          </a:prstGeom>
          <a:ln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8"/>
          <p:cNvSpPr txBox="1"/>
          <p:nvPr/>
        </p:nvSpPr>
        <p:spPr>
          <a:xfrm>
            <a:off x="7124700" y="1210945"/>
            <a:ext cx="4030980" cy="51390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42900" indent="-3429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indent="-17145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1146175" indent="1139825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1603375" indent="1139825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2060575" indent="1139825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2517775" indent="1139825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285750" indent="-285750" fontAlgn="t" latinLnBrk="0">
              <a:lnSpc>
                <a:spcPct val="200000"/>
              </a:lnSpc>
              <a:buFont typeface="Wingdings" panose="05000000000000000000" charset="0"/>
              <a:buChar char=""/>
            </a:pPr>
            <a:r>
              <a:rPr sz="1600" b="1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不规范</a:t>
            </a:r>
            <a:r>
              <a:rPr lang="zh-CN" sz="1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上市公司财报形式质量整体不高、不规范；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t" latinLnBrk="0">
              <a:lnSpc>
                <a:spcPct val="200000"/>
              </a:lnSpc>
              <a:buFont typeface="Wingdings" panose="05000000000000000000" charset="0"/>
              <a:buChar char=""/>
            </a:pPr>
            <a:r>
              <a:rPr sz="1600" b="1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不精确</a:t>
            </a:r>
            <a:r>
              <a:rPr lang="zh-CN" sz="1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sz="14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投资者</a:t>
            </a:r>
            <a:r>
              <a:rPr sz="14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信息获取来源于缺乏专业性、准确性</a:t>
            </a:r>
            <a:r>
              <a:rPr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t" latinLnBrk="0">
              <a:lnSpc>
                <a:spcPct val="200000"/>
              </a:lnSpc>
              <a:buFont typeface="Wingdings" panose="05000000000000000000" charset="0"/>
              <a:buChar char=""/>
            </a:pPr>
            <a:r>
              <a:rPr lang="zh-CN" sz="1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繁</a:t>
            </a:r>
            <a:r>
              <a:rPr sz="1600" b="1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杂性</a:t>
            </a:r>
            <a:r>
              <a:rPr lang="zh-CN" sz="1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sz="14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披露信息晦涩难懂、冗长空泛、信息利用有限</a:t>
            </a:r>
            <a:r>
              <a:rPr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t" latinLnBrk="0">
              <a:lnSpc>
                <a:spcPct val="200000"/>
              </a:lnSpc>
              <a:buFont typeface="Wingdings" panose="05000000000000000000" charset="0"/>
              <a:buChar char=""/>
            </a:pPr>
            <a:r>
              <a:rPr sz="1600" b="1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误导性</a:t>
            </a:r>
            <a:r>
              <a:rPr lang="zh-CN" sz="1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sz="14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信息获取容易受误导、能动性低，易造成羊群效应、获取容易代入其他人的主观偏见（研究报告、公众号、财经专家</a:t>
            </a:r>
            <a:r>
              <a:rPr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r>
              <a:rPr 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  <a:endParaRPr 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t" latinLnBrk="0">
              <a:lnSpc>
                <a:spcPct val="200000"/>
              </a:lnSpc>
              <a:buFont typeface="Wingdings" panose="05000000000000000000" charset="0"/>
              <a:buChar char=""/>
            </a:pPr>
            <a:r>
              <a:rPr lang="zh-CN" sz="1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非理性决策：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投资者的金融素养不高、财报阅读能动性弱、有限注意力和代表性偏差。</a:t>
            </a:r>
            <a:endParaRPr lang="zh-CN" altLang="en-US" sz="14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 bwMode="auto">
          <a:xfrm>
            <a:off x="425450" y="394971"/>
            <a:ext cx="8270875" cy="46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7885" rIns="95769" bIns="47885" anchor="ctr">
            <a:spAutoFit/>
          </a:bodyPr>
          <a:lstStyle>
            <a:lvl1pPr defTabSz="9588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defTabSz="958850">
              <a:defRPr sz="47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defTabSz="958850">
              <a:defRPr sz="41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39147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43719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48291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52863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2400" b="1">
                <a:solidFill>
                  <a:srgbClr val="1B265F"/>
                </a:solidFill>
                <a:latin typeface="微软雅黑" panose="020B0503020204020204" charset="-122"/>
                <a:ea typeface="微软雅黑" panose="020B0503020204020204" charset="-122"/>
              </a:rPr>
              <a:t>痛点分析</a:t>
            </a:r>
            <a:endParaRPr lang="zh-CN" altLang="en-US" sz="2400" b="1">
              <a:solidFill>
                <a:srgbClr val="1B265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Rectangle 9"/>
          <p:cNvSpPr/>
          <p:nvPr/>
        </p:nvSpPr>
        <p:spPr bwMode="ltGray">
          <a:xfrm>
            <a:off x="6743700" y="1026795"/>
            <a:ext cx="5076190" cy="550735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Ins="216000" anchor="ctr"/>
          <a:lstStyle/>
          <a:p>
            <a:pPr marL="627380" lvl="2" indent="-265430" algn="just">
              <a:lnSpc>
                <a:spcPct val="110000"/>
              </a:lnSpc>
              <a:buFont typeface="Wingdings" panose="05000000000000000000" pitchFamily="2" charset="2"/>
              <a:buChar char="ü"/>
              <a:defRPr/>
            </a:pPr>
            <a:endParaRPr lang="en-US" altLang="zh-CN" sz="1300" dirty="0">
              <a:solidFill>
                <a:prstClr val="black"/>
              </a:solidFill>
              <a:latin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2" name="Rectangle 6"/>
          <p:cNvSpPr/>
          <p:nvPr/>
        </p:nvSpPr>
        <p:spPr bwMode="ltGray">
          <a:xfrm>
            <a:off x="3067050" y="1265238"/>
            <a:ext cx="3386138" cy="11049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30000"/>
              </a:spcBef>
              <a:buClr>
                <a:srgbClr val="800080"/>
              </a:buClr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投资者的阅读痛点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Rectangle 14"/>
          <p:cNvSpPr/>
          <p:nvPr/>
        </p:nvSpPr>
        <p:spPr bwMode="ltGray">
          <a:xfrm>
            <a:off x="3067050" y="3905250"/>
            <a:ext cx="3386138" cy="1104900"/>
          </a:xfrm>
          <a:prstGeom prst="rect">
            <a:avLst/>
          </a:prstGeom>
          <a:solidFill>
            <a:srgbClr val="1A1A84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企业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客户痛点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cxnSp>
        <p:nvCxnSpPr>
          <p:cNvPr id="16" name="Straight Connector 19"/>
          <p:cNvCxnSpPr/>
          <p:nvPr/>
        </p:nvCxnSpPr>
        <p:spPr>
          <a:xfrm>
            <a:off x="6362700" y="4466273"/>
            <a:ext cx="515938" cy="0"/>
          </a:xfrm>
          <a:prstGeom prst="line">
            <a:avLst/>
          </a:prstGeom>
          <a:ln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8"/>
          <p:cNvSpPr txBox="1"/>
          <p:nvPr/>
        </p:nvSpPr>
        <p:spPr>
          <a:xfrm>
            <a:off x="6972300" y="1494790"/>
            <a:ext cx="4474210" cy="36614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42900" indent="-3429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indent="-17145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1146175" indent="1139825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1603375" indent="1139825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2060575" indent="1139825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2517775" indent="1139825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285750" indent="-285750" fontAlgn="t" latinLnBrk="0">
              <a:lnSpc>
                <a:spcPct val="200000"/>
              </a:lnSpc>
              <a:buFont typeface="Wingdings" panose="05000000000000000000" charset="0"/>
              <a:buChar char=""/>
            </a:pPr>
            <a:r>
              <a:rPr lang="zh-CN" sz="16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独董痛点：</a:t>
            </a:r>
            <a:r>
              <a:rPr lang="zh-CN" sz="14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“既不独立也不懂事”。</a:t>
            </a:r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独董职能虚化、未对财务造假保持应有的关注</a:t>
            </a: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发表含糊意见</a:t>
            </a: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、知情权受限；独董很难依据公司财务报告在经营管理中起到独立监督、客观建议的作用。</a:t>
            </a:r>
            <a:endParaRPr lang="zh-CN"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fontAlgn="t" latinLnBrk="0">
              <a:lnSpc>
                <a:spcPct val="200000"/>
              </a:lnSpc>
              <a:buFont typeface="Wingdings" panose="05000000000000000000" charset="0"/>
              <a:buNone/>
            </a:pPr>
            <a:endParaRPr lang="zh-CN"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fontAlgn="t" latinLnBrk="0">
              <a:lnSpc>
                <a:spcPct val="200000"/>
              </a:lnSpc>
              <a:buFont typeface="Wingdings" panose="05000000000000000000" charset="0"/>
              <a:buChar char=""/>
            </a:pPr>
            <a:r>
              <a:rPr lang="zh-CN" sz="16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财务顾问痛点：</a:t>
            </a: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财务顾问合谋 、造假，甚至是企业买通财务顾问；财务顾问能力层次不齐，且缺乏持续督导，差异化不足。</a:t>
            </a:r>
            <a:endParaRPr lang="zh-CN"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86100" y="3703638"/>
            <a:ext cx="74771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2981" rIns="85963" bIns="42981"/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亮点分析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800" b="1">
              <a:latin typeface="Constantia" pitchFamily="18" charset="0"/>
              <a:ea typeface="华文楷体" panose="02010600040101010101" pitchFamily="2" charset="-122"/>
            </a:endParaRPr>
          </a:p>
          <a:p>
            <a:pPr algn="ctr"/>
            <a:endParaRPr lang="zh-CN" altLang="en-US" sz="29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zh-CN" altLang="en-US" sz="29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/private/var/folders/cs/fp851_n931qgkg6ml6f9snl00000gn/T/com.kingsoft.wpsoffice.mac/picturecompress_20220926202639/output_1.jp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00" y="808990"/>
            <a:ext cx="4725035" cy="3149600"/>
          </a:xfrm>
          <a:prstGeom prst="rect">
            <a:avLst/>
          </a:prstGeom>
        </p:spPr>
      </p:pic>
      <p:pic>
        <p:nvPicPr>
          <p:cNvPr id="8" name="图片 7" descr="/private/var/folders/cs/fp851_n931qgkg6ml6f9snl00000gn/T/com.kingsoft.wpsoffice.mac/picturecompress_20220926202645/output_1.jpgoutpu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700" y="4161155"/>
            <a:ext cx="4793615" cy="30397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76300" y="1342390"/>
            <a:ext cx="5588000" cy="3206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 Light" panose="020B0502040204020203" pitchFamily="34" charset="-122"/>
              </a:rPr>
              <a:t>动态优势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 Light" panose="020B0502040204020203" pitchFamily="34" charset="-122"/>
              </a:rPr>
              <a:t>：</a:t>
            </a:r>
            <a:endParaRPr 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微软雅黑 Light" panose="020B0502040204020203" pitchFamily="34" charset="-122"/>
            </a:endParaRP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 Light" panose="020B0502040204020203" pitchFamily="34" charset="-122"/>
              </a:rPr>
              <a:t>普通投资者财报阅读需求潜力巨大，上市公司对AI独董和AI财务顾问的刚性需求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 Light" panose="020B0502040204020203" pitchFamily="34" charset="-122"/>
              </a:rPr>
              <a:t>；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 Light" panose="020B0502040204020203" pitchFamily="34" charset="-122"/>
            </a:endParaRP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 Light" panose="020B0502040204020203" pitchFamily="34" charset="-122"/>
              </a:rPr>
              <a:t>采用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 Light" panose="020B0502040204020203" pitchFamily="34" charset="-122"/>
              </a:rPr>
              <a:t>亚马逊</a:t>
            </a:r>
            <a:r>
              <a:rPr 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 Light" panose="020B0502040204020203" pitchFamily="34" charset="-122"/>
              </a:rPr>
              <a:t>aws的无服务器云计算的轻资产模式；</a:t>
            </a:r>
            <a:endParaRPr 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 Light" panose="020B0502040204020203" pitchFamily="34" charset="-122"/>
            </a:endParaRP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 Light" panose="020B0502040204020203" pitchFamily="34" charset="-122"/>
              </a:rPr>
              <a:t>避免大企业“硬碰硬”竞争思维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 Light" panose="020B0502040204020203" pitchFamily="34" charset="-122"/>
              </a:rPr>
              <a:t>，发展捧场型思维，与大企业形成互补；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 Light" panose="020B0502040204020203" pitchFamily="34" charset="-122"/>
            </a:endParaRP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 Light" panose="020B0502040204020203" pitchFamily="34" charset="-122"/>
              </a:rPr>
              <a:t>产业链思维代替同类企业竞争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 Light" panose="020B0502040204020203" pitchFamily="34" charset="-122"/>
              </a:rPr>
              <a:t>性思维 ，专注提高自身效率；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 Light" panose="020B0502040204020203" pitchFamily="34" charset="-122"/>
            </a:endParaRP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 Light" panose="020B0502040204020203" pitchFamily="34" charset="-122"/>
              </a:rPr>
              <a:t>全面注册制下，更强调信息披露，披露信息的可读</a:t>
            </a:r>
            <a:r>
              <a:rPr 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 Light" panose="020B0502040204020203" pitchFamily="34" charset="-122"/>
              </a:rPr>
              <a:t>性</a:t>
            </a:r>
            <a:r>
              <a:rPr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 Light" panose="020B0502040204020203" pitchFamily="34" charset="-122"/>
              </a:rPr>
              <a:t>问题</a:t>
            </a:r>
            <a:r>
              <a:rPr 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 Light" panose="020B0502040204020203" pitchFamily="34" charset="-122"/>
              </a:rPr>
              <a:t>的重要性</a:t>
            </a:r>
            <a:r>
              <a:rPr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 Light" panose="020B0502040204020203" pitchFamily="34" charset="-122"/>
              </a:rPr>
              <a:t>空前提高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 Light" panose="020B0502040204020203" pitchFamily="34" charset="-122"/>
              </a:rPr>
              <a:t>；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 Light" panose="020B0502040204020203" pitchFamily="34" charset="-122"/>
            </a:endParaRP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 Light" panose="020B0502040204020203" pitchFamily="34" charset="-122"/>
              </a:rPr>
              <a:t>减少财报信息传播链：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 Light" panose="020B0502040204020203" pitchFamily="34" charset="-122"/>
              </a:rPr>
              <a:t>上市公司链条</a:t>
            </a:r>
            <a:r>
              <a:rPr lang="zh-CN" altLang="en-US" sz="1400" dirty="0">
                <a:ea typeface="微软雅黑" panose="020B0503020204020204" charset="-122"/>
                <a:cs typeface="Arial" panose="020B0604020202020204" pitchFamily="34" charset="0"/>
                <a:sym typeface="微软雅黑 Light" panose="020B0502040204020203" pitchFamily="34" charset="-122"/>
              </a:rPr>
              <a:t>→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 Light" panose="020B0502040204020203" pitchFamily="34" charset="-122"/>
              </a:rPr>
              <a:t>AI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 Light" panose="020B0502040204020203" pitchFamily="34" charset="-122"/>
              </a:rPr>
              <a:t>财报</a:t>
            </a:r>
            <a:r>
              <a:rPr lang="zh-CN" altLang="en-US" sz="1400" b="1" dirty="0">
                <a:solidFill>
                  <a:schemeClr val="tx1"/>
                </a:solidFill>
                <a:ea typeface="微软雅黑" panose="020B0503020204020204" charset="-122"/>
                <a:cs typeface="Arial" panose="020B0604020202020204" pitchFamily="34" charset="0"/>
                <a:sym typeface="微软雅黑 Light" panose="020B0502040204020203" pitchFamily="34" charset="-122"/>
              </a:rPr>
              <a:t>→</a:t>
            </a:r>
            <a:r>
              <a:rPr lang="zh-CN" altLang="en-US" sz="1400" strike="sngStrike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 Light" panose="020B0502040204020203" pitchFamily="34" charset="-122"/>
              </a:rPr>
              <a:t>其他人（媒体、公众号、微博、社交、雪球、新闻等）</a:t>
            </a:r>
            <a:r>
              <a:rPr lang="zh-CN" altLang="en-US" sz="1400" dirty="0">
                <a:solidFill>
                  <a:schemeClr val="tx1"/>
                </a:solidFill>
                <a:uFillTx/>
                <a:ea typeface="微软雅黑" panose="020B0503020204020204" charset="-122"/>
                <a:cs typeface="Arial" panose="020B0604020202020204" pitchFamily="34" charset="0"/>
                <a:sym typeface="微软雅黑 Light" panose="020B0502040204020203" pitchFamily="34" charset="-122"/>
              </a:rPr>
              <a:t>→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 Light" panose="020B0502040204020203" pitchFamily="34" charset="-122"/>
              </a:rPr>
              <a:t>投资者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 Light" panose="020B0502040204020203" pitchFamily="34" charset="-122"/>
              </a:rPr>
              <a:t>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 Light" panose="020B0502040204020203" pitchFamily="34" charset="-122"/>
            </a:endParaRPr>
          </a:p>
        </p:txBody>
      </p:sp>
      <p:sp>
        <p:nvSpPr>
          <p:cNvPr id="29701" name="矩形 6"/>
          <p:cNvSpPr>
            <a:spLocks noChangeArrowheads="1"/>
          </p:cNvSpPr>
          <p:nvPr/>
        </p:nvSpPr>
        <p:spPr bwMode="auto">
          <a:xfrm>
            <a:off x="1790700" y="4847590"/>
            <a:ext cx="7479665" cy="1809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 Light" panose="020B0502040204020203" pitchFamily="34" charset="-122"/>
              </a:rPr>
              <a:t>比较优势</a:t>
            </a:r>
            <a:endParaRPr 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微软雅黑 Light" panose="020B0502040204020203" pitchFamily="34" charset="-122"/>
            </a:endParaRP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 Light" panose="020B0502040204020203" pitchFamily="34" charset="-122"/>
              </a:rPr>
              <a:t>依托北京外国语大学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 Light" panose="020B0502040204020203" pitchFamily="34" charset="-122"/>
              </a:rPr>
              <a:t>语言学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 Light" panose="020B0502040204020203" pitchFamily="34" charset="-122"/>
              </a:rPr>
              <a:t>学科优势</a:t>
            </a:r>
            <a:r>
              <a:rPr 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 Light" panose="020B0502040204020203" pitchFamily="34" charset="-122"/>
              </a:rPr>
              <a:t>；</a:t>
            </a:r>
            <a:endParaRPr 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微软雅黑 Light" panose="020B0502040204020203" pitchFamily="34" charset="-122"/>
            </a:endParaRP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 Light" panose="020B0502040204020203" pitchFamily="34" charset="-122"/>
              </a:rPr>
              <a:t>跨学科语言学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 Light" panose="020B0502040204020203" pitchFamily="34" charset="-122"/>
              </a:rPr>
              <a:t>、</a:t>
            </a:r>
            <a:r>
              <a:rPr 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 Light" panose="020B0502040204020203" pitchFamily="34" charset="-122"/>
              </a:rPr>
              <a:t>会计学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 Light" panose="020B0502040204020203" pitchFamily="34" charset="-122"/>
              </a:rPr>
              <a:t>、</a:t>
            </a:r>
            <a:r>
              <a:rPr lang="en-US" sz="14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 Light" panose="020B0502040204020203" pitchFamily="34" charset="-122"/>
              </a:rPr>
              <a:t>计算机学的化学反应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 Light" panose="020B0502040204020203" pitchFamily="34" charset="-122"/>
              </a:rPr>
              <a:t>；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微软雅黑 Light" panose="020B0502040204020203" pitchFamily="34" charset="-122"/>
            </a:endParaRP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 Light" panose="020B0502040204020203" pitchFamily="34" charset="-122"/>
              </a:rPr>
              <a:t>依据</a:t>
            </a:r>
            <a:r>
              <a:rPr 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 Light" panose="020B0502040204020203" pitchFamily="34" charset="-122"/>
              </a:rPr>
              <a:t>形式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 Light" panose="020B0502040204020203" pitchFamily="34" charset="-122"/>
              </a:rPr>
              <a:t>、功能、认知、心理、社会等</a:t>
            </a:r>
            <a:r>
              <a:rPr 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 Light" panose="020B0502040204020203" pitchFamily="34" charset="-122"/>
              </a:rPr>
              <a:t>语言学先进成果，对会计信息进行解构重构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 Light" panose="020B0502040204020203" pitchFamily="34" charset="-122"/>
              </a:rPr>
              <a:t>；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微软雅黑 Light" panose="020B0502040204020203" pitchFamily="34" charset="-122"/>
            </a:endParaRP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 Light" panose="020B0502040204020203" pitchFamily="34" charset="-122"/>
              </a:rPr>
              <a:t>将机器学习融入传统语料库语言学技术，利用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 Light" panose="020B0502040204020203" pitchFamily="34" charset="-122"/>
              </a:rPr>
              <a:t>AI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 Light" panose="020B0502040204020203" pitchFamily="34" charset="-122"/>
              </a:rPr>
              <a:t>技术发展多模态财报阅读；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微软雅黑 Light" panose="020B0502040204020203" pitchFamily="34" charset="-122"/>
            </a:endParaRP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 Light" panose="020B0502040204020203" pitchFamily="34" charset="-122"/>
              </a:rPr>
              <a:t>财报文本和财务数据联动式阅读。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微软雅黑 Light" panose="020B0502040204020203" pitchFamily="34" charset="-122"/>
            </a:endParaRPr>
          </a:p>
        </p:txBody>
      </p:sp>
      <p:sp>
        <p:nvSpPr>
          <p:cNvPr id="29698" name="标题 1"/>
          <p:cNvSpPr txBox="1"/>
          <p:nvPr/>
        </p:nvSpPr>
        <p:spPr bwMode="auto">
          <a:xfrm>
            <a:off x="419100" y="420371"/>
            <a:ext cx="8270875" cy="46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7885" rIns="95769" bIns="47885" anchor="ctr">
            <a:spAutoFit/>
          </a:bodyPr>
          <a:lstStyle>
            <a:lvl1pPr defTabSz="9588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defTabSz="958850">
              <a:defRPr sz="47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defTabSz="958850">
              <a:defRPr sz="41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39147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43719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48291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52863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2400" b="1">
                <a:solidFill>
                  <a:srgbClr val="1B265F"/>
                </a:solidFill>
                <a:latin typeface="微软雅黑" panose="020B0503020204020204" charset="-122"/>
                <a:ea typeface="微软雅黑" panose="020B0503020204020204" charset="-122"/>
              </a:rPr>
              <a:t>智能财报阅读帮助投资者简化阅读，轻松获取信息</a:t>
            </a:r>
            <a:endParaRPr lang="zh-CN" altLang="en-US" sz="2400" b="1">
              <a:solidFill>
                <a:srgbClr val="1B265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238500" y="3551238"/>
            <a:ext cx="74771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2981" rIns="85963" bIns="42981"/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5.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核心技术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>
            <p:custDataLst>
              <p:tags r:id="rId1"/>
            </p:custDataLst>
          </p:nvPr>
        </p:nvCxnSpPr>
        <p:spPr>
          <a:xfrm>
            <a:off x="1812886" y="4454111"/>
            <a:ext cx="10962679" cy="0"/>
          </a:xfrm>
          <a:prstGeom prst="line">
            <a:avLst/>
          </a:prstGeom>
          <a:noFill/>
          <a:ln w="25400" cap="rnd" cmpd="sng" algn="ctr">
            <a:solidFill>
              <a:srgbClr val="1A1A84"/>
            </a:solidFill>
            <a:prstDash val="solid"/>
            <a:miter lim="800000"/>
          </a:ln>
          <a:effectLst/>
        </p:spPr>
      </p:cxnSp>
      <p:sp>
        <p:nvSpPr>
          <p:cNvPr id="25" name="矩形 24"/>
          <p:cNvSpPr/>
          <p:nvPr>
            <p:custDataLst>
              <p:tags r:id="rId2"/>
            </p:custDataLst>
          </p:nvPr>
        </p:nvSpPr>
        <p:spPr>
          <a:xfrm>
            <a:off x="1812886" y="2010445"/>
            <a:ext cx="3444279" cy="1857702"/>
          </a:xfrm>
          <a:prstGeom prst="rect">
            <a:avLst/>
          </a:prstGeom>
          <a:solidFill>
            <a:srgbClr val="1A1A8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400" spc="150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" name="等腰三角形 30"/>
          <p:cNvSpPr/>
          <p:nvPr>
            <p:custDataLst>
              <p:tags r:id="rId3"/>
            </p:custDataLst>
          </p:nvPr>
        </p:nvSpPr>
        <p:spPr>
          <a:xfrm rot="10800000">
            <a:off x="1815991" y="3868144"/>
            <a:ext cx="1725585" cy="241125"/>
          </a:xfrm>
          <a:prstGeom prst="triangle">
            <a:avLst>
              <a:gd name="adj" fmla="val 0"/>
            </a:avLst>
          </a:prstGeom>
          <a:solidFill>
            <a:srgbClr val="8590CA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" name="矩形 35"/>
          <p:cNvSpPr/>
          <p:nvPr>
            <p:custDataLst>
              <p:tags r:id="rId4"/>
            </p:custDataLst>
          </p:nvPr>
        </p:nvSpPr>
        <p:spPr>
          <a:xfrm>
            <a:off x="1917798" y="2261336"/>
            <a:ext cx="3349567" cy="1355918"/>
          </a:xfrm>
          <a:prstGeom prst="rect">
            <a:avLst/>
          </a:prstGeom>
        </p:spPr>
        <p:txBody>
          <a:bodyPr wrap="square" anchor="ctr"/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苹果生态：ios和mac系统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ui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平台、creatml机器学习训练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0" name="椭圆 29"/>
          <p:cNvSpPr/>
          <p:nvPr>
            <p:custDataLst>
              <p:tags r:id="rId5"/>
            </p:custDataLst>
          </p:nvPr>
        </p:nvSpPr>
        <p:spPr>
          <a:xfrm>
            <a:off x="3358220" y="4271929"/>
            <a:ext cx="366713" cy="366713"/>
          </a:xfrm>
          <a:prstGeom prst="ellipse">
            <a:avLst/>
          </a:prstGeom>
          <a:solidFill>
            <a:srgbClr val="8590CA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 fontScale="30000" lnSpcReduction="20000"/>
          </a:bodyPr>
          <a:lstStyle/>
          <a:p>
            <a:pPr algn="ctr"/>
            <a:r>
              <a:rPr lang="en-US" altLang="zh-CN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</a:t>
            </a:r>
            <a:endParaRPr lang="en-US" altLang="zh-CN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0" name="矩形 59"/>
          <p:cNvSpPr/>
          <p:nvPr>
            <p:custDataLst>
              <p:tags r:id="rId6"/>
            </p:custDataLst>
          </p:nvPr>
        </p:nvSpPr>
        <p:spPr>
          <a:xfrm>
            <a:off x="5629870" y="5151790"/>
            <a:ext cx="3444279" cy="1857702"/>
          </a:xfrm>
          <a:prstGeom prst="rect">
            <a:avLst/>
          </a:prstGeom>
          <a:solidFill>
            <a:srgbClr val="C0504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400" spc="150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" name="等腰三角形 60"/>
          <p:cNvSpPr/>
          <p:nvPr>
            <p:custDataLst>
              <p:tags r:id="rId7"/>
            </p:custDataLst>
          </p:nvPr>
        </p:nvSpPr>
        <p:spPr>
          <a:xfrm rot="10800000">
            <a:off x="5524390" y="4774289"/>
            <a:ext cx="1725585" cy="241125"/>
          </a:xfrm>
          <a:prstGeom prst="triangle">
            <a:avLst>
              <a:gd name="adj" fmla="val 0"/>
            </a:avLst>
          </a:prstGeom>
          <a:solidFill>
            <a:srgbClr val="C0504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9" name="矩形 58"/>
          <p:cNvSpPr/>
          <p:nvPr>
            <p:custDataLst>
              <p:tags r:id="rId8"/>
            </p:custDataLst>
          </p:nvPr>
        </p:nvSpPr>
        <p:spPr>
          <a:xfrm>
            <a:off x="5753100" y="5380990"/>
            <a:ext cx="3089275" cy="1355725"/>
          </a:xfrm>
          <a:prstGeom prst="rect">
            <a:avLst/>
          </a:prstGeom>
        </p:spPr>
        <p:txBody>
          <a:bodyPr wrap="square" anchor="ctr">
            <a:normAutofit lnSpcReduction="2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利用会计专家和语言学专家知识进行python数据预处理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5" name="矩形 64"/>
          <p:cNvSpPr/>
          <p:nvPr>
            <p:custDataLst>
              <p:tags r:id="rId9"/>
            </p:custDataLst>
          </p:nvPr>
        </p:nvSpPr>
        <p:spPr>
          <a:xfrm>
            <a:off x="9331286" y="2010445"/>
            <a:ext cx="3444279" cy="1857702"/>
          </a:xfrm>
          <a:prstGeom prst="rect">
            <a:avLst/>
          </a:prstGeom>
          <a:solidFill>
            <a:srgbClr val="1A1A8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400" spc="150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等腰三角形 65"/>
          <p:cNvSpPr/>
          <p:nvPr>
            <p:custDataLst>
              <p:tags r:id="rId10"/>
            </p:custDataLst>
          </p:nvPr>
        </p:nvSpPr>
        <p:spPr>
          <a:xfrm rot="10800000">
            <a:off x="9331216" y="3868144"/>
            <a:ext cx="1725585" cy="241125"/>
          </a:xfrm>
          <a:prstGeom prst="triangle">
            <a:avLst>
              <a:gd name="adj" fmla="val 0"/>
            </a:avLst>
          </a:prstGeom>
          <a:solidFill>
            <a:srgbClr val="79B6D3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矩形 63"/>
          <p:cNvSpPr/>
          <p:nvPr>
            <p:custDataLst>
              <p:tags r:id="rId11"/>
            </p:custDataLst>
          </p:nvPr>
        </p:nvSpPr>
        <p:spPr>
          <a:xfrm>
            <a:off x="9436198" y="2261336"/>
            <a:ext cx="3349567" cy="1355918"/>
          </a:xfrm>
          <a:prstGeom prst="rect">
            <a:avLst/>
          </a:prstGeom>
        </p:spPr>
        <p:txBody>
          <a:bodyPr wrap="square" anchor="ctr"/>
          <a:lstStyle/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亚马逊：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采用aws的无服务器云计算架构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8" name="椭圆 67"/>
          <p:cNvSpPr/>
          <p:nvPr>
            <p:custDataLst>
              <p:tags r:id="rId12"/>
            </p:custDataLst>
          </p:nvPr>
        </p:nvSpPr>
        <p:spPr>
          <a:xfrm>
            <a:off x="7110866" y="4271929"/>
            <a:ext cx="366713" cy="366713"/>
          </a:xfrm>
          <a:prstGeom prst="ellipse">
            <a:avLst/>
          </a:prstGeom>
          <a:solidFill>
            <a:srgbClr val="8EAADC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 fontScale="30000" lnSpcReduction="20000"/>
          </a:bodyPr>
          <a:lstStyle/>
          <a:p>
            <a:pPr algn="ctr"/>
            <a:r>
              <a:rPr lang="en-US" altLang="zh-CN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B</a:t>
            </a:r>
            <a:endParaRPr lang="en-US" altLang="zh-CN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1" name="椭圆 70"/>
          <p:cNvSpPr/>
          <p:nvPr>
            <p:custDataLst>
              <p:tags r:id="rId13"/>
            </p:custDataLst>
          </p:nvPr>
        </p:nvSpPr>
        <p:spPr>
          <a:xfrm>
            <a:off x="10876619" y="4271929"/>
            <a:ext cx="366713" cy="366713"/>
          </a:xfrm>
          <a:prstGeom prst="ellipse">
            <a:avLst/>
          </a:prstGeom>
          <a:solidFill>
            <a:srgbClr val="79B6D3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 fontScale="30000" lnSpcReduction="20000"/>
          </a:bodyPr>
          <a:lstStyle/>
          <a:p>
            <a:pPr algn="ctr"/>
            <a:r>
              <a:rPr lang="en-US" altLang="zh-CN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</a:t>
            </a:r>
            <a:endParaRPr lang="en-US" altLang="zh-CN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7650" name="标题 1"/>
          <p:cNvSpPr txBox="1"/>
          <p:nvPr/>
        </p:nvSpPr>
        <p:spPr bwMode="auto">
          <a:xfrm>
            <a:off x="419100" y="428625"/>
            <a:ext cx="8270875" cy="46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7885" rIns="95769" bIns="47885" anchor="ctr">
            <a:spAutoFit/>
          </a:bodyPr>
          <a:lstStyle>
            <a:lvl1pPr defTabSz="9588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defTabSz="958850">
              <a:defRPr sz="47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defTabSz="958850">
              <a:defRPr sz="41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39147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43719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48291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52863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2400" b="1">
                <a:solidFill>
                  <a:srgbClr val="1B265F"/>
                </a:solidFill>
                <a:latin typeface="微软雅黑" panose="020B0503020204020204" charset="-122"/>
                <a:ea typeface="微软雅黑" panose="020B0503020204020204" charset="-122"/>
              </a:rPr>
              <a:t>深度融合机器阅读核心技术</a:t>
            </a:r>
            <a:endParaRPr lang="zh-CN" altLang="en-US" sz="2400" b="1">
              <a:solidFill>
                <a:srgbClr val="1B265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任意多边形 1"/>
          <p:cNvSpPr/>
          <p:nvPr>
            <p:custDataLst>
              <p:tags r:id="rId14"/>
            </p:custDataLst>
          </p:nvPr>
        </p:nvSpPr>
        <p:spPr>
          <a:xfrm>
            <a:off x="7239635" y="4775200"/>
            <a:ext cx="1765935" cy="242570"/>
          </a:xfrm>
          <a:custGeom>
            <a:avLst/>
            <a:gdLst>
              <a:gd name="connsiteX0" fmla="*/ 2809 w 2809"/>
              <a:gd name="connsiteY0" fmla="*/ 0 h 369"/>
              <a:gd name="connsiteX1" fmla="*/ 8 w 2809"/>
              <a:gd name="connsiteY1" fmla="*/ 0 h 369"/>
              <a:gd name="connsiteX2" fmla="*/ 0 w 2809"/>
              <a:gd name="connsiteY2" fmla="*/ 369 h 369"/>
              <a:gd name="connsiteX3" fmla="*/ 2809 w 2809"/>
              <a:gd name="connsiteY3" fmla="*/ 0 h 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9" h="369">
                <a:moveTo>
                  <a:pt x="2809" y="0"/>
                </a:moveTo>
                <a:lnTo>
                  <a:pt x="8" y="0"/>
                </a:lnTo>
                <a:lnTo>
                  <a:pt x="0" y="369"/>
                </a:lnTo>
                <a:lnTo>
                  <a:pt x="2809" y="0"/>
                </a:lnTo>
                <a:close/>
              </a:path>
            </a:pathLst>
          </a:custGeom>
          <a:solidFill>
            <a:srgbClr val="C0504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38500" y="4985385"/>
            <a:ext cx="59055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</a:rPr>
              <a:t>前端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800715" y="4923790"/>
            <a:ext cx="59055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</a:rPr>
              <a:t>后端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94780" y="3171190"/>
            <a:ext cx="18135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</a:rPr>
              <a:t>核心：机器读财报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238500" y="3398838"/>
            <a:ext cx="74771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2981" rIns="85963" bIns="42981"/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6.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 方案设计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800" b="1" dirty="0">
              <a:ea typeface="华文楷体" panose="02010600040101010101" pitchFamily="2" charset="-122"/>
            </a:endParaRPr>
          </a:p>
          <a:p>
            <a:pPr algn="ctr"/>
            <a:endParaRPr lang="zh-CN" altLang="en-US" sz="29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zh-CN" altLang="en-US" sz="29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 txBox="1"/>
          <p:nvPr/>
        </p:nvSpPr>
        <p:spPr bwMode="auto">
          <a:xfrm>
            <a:off x="419100" y="427991"/>
            <a:ext cx="8270875" cy="46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7885" rIns="95769" bIns="47885" anchor="ctr">
            <a:spAutoFit/>
          </a:bodyPr>
          <a:lstStyle>
            <a:lvl1pPr defTabSz="9588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defTabSz="958850">
              <a:defRPr sz="47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defTabSz="958850">
              <a:defRPr sz="41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39147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43719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48291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52863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2400" b="1">
                <a:solidFill>
                  <a:srgbClr val="1B265F"/>
                </a:solidFill>
                <a:latin typeface="微软雅黑" panose="020B0503020204020204" charset="-122"/>
                <a:ea typeface="微软雅黑" panose="020B0503020204020204" charset="-122"/>
              </a:rPr>
              <a:t>终端投资者和企业</a:t>
            </a:r>
            <a:r>
              <a:rPr lang="zh-CN" altLang="en-US" sz="2400" b="1">
                <a:solidFill>
                  <a:srgbClr val="1B265F"/>
                </a:solidFill>
                <a:latin typeface="微软雅黑" panose="020B0503020204020204" charset="-122"/>
                <a:ea typeface="微软雅黑" panose="020B0503020204020204" charset="-122"/>
              </a:rPr>
              <a:t>客户</a:t>
            </a:r>
            <a:endParaRPr lang="zh-CN" altLang="en-US" sz="2400" b="1">
              <a:solidFill>
                <a:srgbClr val="1B265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15300" y="5483860"/>
            <a:ext cx="37261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>
                <a:solidFill>
                  <a:srgbClr val="C0504D"/>
                </a:solidFill>
                <a:latin typeface="微软雅黑" panose="020B0503020204020204" charset="-122"/>
                <a:ea typeface="微软雅黑" panose="020B0503020204020204" charset="-122"/>
              </a:rPr>
              <a:t>企业</a:t>
            </a:r>
            <a:r>
              <a:rPr lang="zh-CN" altLang="en-US" sz="1600" b="1">
                <a:solidFill>
                  <a:srgbClr val="C0504D"/>
                </a:solidFill>
                <a:latin typeface="微软雅黑" panose="020B0503020204020204" charset="-122"/>
                <a:ea typeface="微软雅黑" panose="020B0503020204020204" charset="-122"/>
              </a:rPr>
              <a:t>客户</a:t>
            </a:r>
            <a:endParaRPr lang="zh-CN" altLang="en-US" sz="1600" b="1">
              <a:solidFill>
                <a:srgbClr val="C0504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智能选择财报话语；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自主标注、判定相关财报重点；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自动添加选择财报语句、财报修改意见；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52700" y="5438775"/>
            <a:ext cx="349123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</a:rPr>
              <a:t>终端投资者</a:t>
            </a:r>
            <a:endParaRPr lang="zh-CN" altLang="en-US" sz="1600" b="1">
              <a:solidFill>
                <a:srgbClr val="1A1A8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自动阅读企业财报；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智能词性分组，更方便的阅读体验；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识别财报重点信息，抓取财报关键词；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判定财报披露问题；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实时评论与反馈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/private/var/folders/cs/fp851_n931qgkg6ml6f9snl00000gn/T/com.kingsoft.wpsoffice.mac/picturecompress_20220926202621/output_1.pngoutput_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09700" y="1265555"/>
            <a:ext cx="5425440" cy="3355340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27" name="上箭头 26"/>
          <p:cNvSpPr/>
          <p:nvPr>
            <p:custDataLst>
              <p:tags r:id="rId2"/>
            </p:custDataLst>
          </p:nvPr>
        </p:nvSpPr>
        <p:spPr>
          <a:xfrm rot="10800000">
            <a:off x="3948767" y="4847283"/>
            <a:ext cx="346746" cy="297426"/>
          </a:xfrm>
          <a:prstGeom prst="upArrow">
            <a:avLst>
              <a:gd name="adj1" fmla="val 57862"/>
              <a:gd name="adj2" fmla="val 61457"/>
            </a:avLst>
          </a:prstGeom>
          <a:solidFill>
            <a:srgbClr val="1A1A8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14" name="上箭头 13"/>
          <p:cNvSpPr/>
          <p:nvPr>
            <p:custDataLst>
              <p:tags r:id="rId3"/>
            </p:custDataLst>
          </p:nvPr>
        </p:nvSpPr>
        <p:spPr>
          <a:xfrm rot="10800000">
            <a:off x="10172402" y="4846648"/>
            <a:ext cx="346746" cy="297426"/>
          </a:xfrm>
          <a:prstGeom prst="upArrow">
            <a:avLst>
              <a:gd name="adj1" fmla="val 57862"/>
              <a:gd name="adj2" fmla="val 61457"/>
            </a:avLst>
          </a:prstGeom>
          <a:solidFill>
            <a:srgbClr val="C0504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pic>
        <p:nvPicPr>
          <p:cNvPr id="4" name="图片 3" descr="/private/var/folders/cs/fp851_n931qgkg6ml6f9snl00000gn/T/com.kingsoft.wpsoffice.mac/picturecompress_20220926202631/output_1.pngoutput_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505700" y="1186815"/>
            <a:ext cx="5441315" cy="339026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 txBox="1"/>
          <p:nvPr/>
        </p:nvSpPr>
        <p:spPr bwMode="auto">
          <a:xfrm>
            <a:off x="266700" y="401320"/>
            <a:ext cx="5222240" cy="46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5769" tIns="47885" rIns="95769" bIns="47885" anchor="ctr">
            <a:spAutoFit/>
          </a:bodyPr>
          <a:lstStyle>
            <a:lvl1pPr defTabSz="9588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defTabSz="958850">
              <a:defRPr sz="47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defTabSz="958850">
              <a:defRPr sz="41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39147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43719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48291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52863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2400" b="1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</a:rPr>
              <a:t>财报机器阅读识别、标注、分词系统</a:t>
            </a:r>
            <a:endParaRPr lang="zh-CN" altLang="en-US" sz="2400" b="1">
              <a:solidFill>
                <a:srgbClr val="1A1A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47" name="TextBox 32"/>
          <p:cNvSpPr txBox="1">
            <a:spLocks noChangeArrowheads="1"/>
          </p:cNvSpPr>
          <p:nvPr/>
        </p:nvSpPr>
        <p:spPr bwMode="auto">
          <a:xfrm>
            <a:off x="3306763" y="2513013"/>
            <a:ext cx="1174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i="1">
                <a:solidFill>
                  <a:schemeClr val="bg1"/>
                </a:solidFill>
              </a:rPr>
              <a:t>20.6%</a:t>
            </a:r>
            <a:endParaRPr lang="zh-CN" altLang="en-US" sz="2400" b="1" i="1">
              <a:solidFill>
                <a:schemeClr val="bg1"/>
              </a:solidFill>
            </a:endParaRPr>
          </a:p>
        </p:txBody>
      </p:sp>
      <p:sp>
        <p:nvSpPr>
          <p:cNvPr id="31748" name="TextBox 33"/>
          <p:cNvSpPr txBox="1">
            <a:spLocks noChangeArrowheads="1"/>
          </p:cNvSpPr>
          <p:nvPr/>
        </p:nvSpPr>
        <p:spPr bwMode="auto">
          <a:xfrm>
            <a:off x="2514600" y="3736975"/>
            <a:ext cx="1174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i="1">
                <a:solidFill>
                  <a:schemeClr val="bg1"/>
                </a:solidFill>
              </a:rPr>
              <a:t>79.4%</a:t>
            </a:r>
            <a:endParaRPr lang="zh-CN" altLang="en-US" sz="2400" b="1" i="1">
              <a:solidFill>
                <a:schemeClr val="bg1"/>
              </a:solidFill>
            </a:endParaRPr>
          </a:p>
        </p:txBody>
      </p:sp>
      <p:sp>
        <p:nvSpPr>
          <p:cNvPr id="31749" name="TextBox 2055"/>
          <p:cNvSpPr txBox="1">
            <a:spLocks noChangeArrowheads="1"/>
          </p:cNvSpPr>
          <p:nvPr/>
        </p:nvSpPr>
        <p:spPr bwMode="auto">
          <a:xfrm>
            <a:off x="4027488" y="2800350"/>
            <a:ext cx="1965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b="1" i="1">
                <a:solidFill>
                  <a:schemeClr val="bg1"/>
                </a:solidFill>
              </a:rPr>
              <a:t>20.6%</a:t>
            </a:r>
            <a:endParaRPr lang="zh-CN" altLang="en-US" b="1" i="1">
              <a:solidFill>
                <a:schemeClr val="bg1"/>
              </a:solidFill>
            </a:endParaRPr>
          </a:p>
        </p:txBody>
      </p:sp>
      <p:sp>
        <p:nvSpPr>
          <p:cNvPr id="31750" name="TextBox 37"/>
          <p:cNvSpPr txBox="1">
            <a:spLocks noChangeArrowheads="1"/>
          </p:cNvSpPr>
          <p:nvPr/>
        </p:nvSpPr>
        <p:spPr bwMode="auto">
          <a:xfrm>
            <a:off x="5428933" y="1723390"/>
            <a:ext cx="1965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b="1" i="1">
                <a:solidFill>
                  <a:schemeClr val="bg1"/>
                </a:solidFill>
              </a:rPr>
              <a:t>79.4%</a:t>
            </a:r>
            <a:endParaRPr lang="zh-CN" altLang="en-US" b="1" i="1">
              <a:solidFill>
                <a:schemeClr val="bg1"/>
              </a:solidFill>
            </a:endParaRPr>
          </a:p>
        </p:txBody>
      </p:sp>
      <p:sp>
        <p:nvSpPr>
          <p:cNvPr id="31751" name="等腰三角形 6"/>
          <p:cNvSpPr>
            <a:spLocks noChangeArrowheads="1"/>
          </p:cNvSpPr>
          <p:nvPr/>
        </p:nvSpPr>
        <p:spPr bwMode="auto">
          <a:xfrm>
            <a:off x="3162300" y="1862138"/>
            <a:ext cx="1062038" cy="914400"/>
          </a:xfrm>
          <a:prstGeom prst="triangle">
            <a:avLst>
              <a:gd name="adj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214" tIns="52107" rIns="104214" bIns="52107">
            <a:spAutoFit/>
          </a:bodyPr>
          <a:lstStyle/>
          <a:p>
            <a:pPr marL="431800" indent="-431800" defTabSz="935355">
              <a:spcBef>
                <a:spcPct val="50000"/>
              </a:spcBef>
              <a:buClr>
                <a:schemeClr val="tx2"/>
              </a:buClr>
            </a:pPr>
            <a:endParaRPr lang="zh-CN" altLang="en-US" sz="1200">
              <a:solidFill>
                <a:srgbClr val="00006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 descr="/private/var/folders/cs/fp851_n931qgkg6ml6f9snl00000gn/T/com.kingsoft.wpsoffice.mac/picturecompress_20220926202755/output_1.jp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1862455"/>
            <a:ext cx="5503545" cy="36734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4205" y="2051685"/>
            <a:ext cx="5528945" cy="431800"/>
          </a:xfrm>
          <a:prstGeom prst="rect">
            <a:avLst/>
          </a:prstGeom>
          <a:noFill/>
          <a:ln w="19050" cap="flat" cmpd="sng" algn="ctr">
            <a:solidFill>
              <a:srgbClr val="1A1A84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0767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8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37" name="Rectangle 14"/>
          <p:cNvSpPr/>
          <p:nvPr/>
        </p:nvSpPr>
        <p:spPr>
          <a:xfrm>
            <a:off x="5829300" y="393700"/>
            <a:ext cx="7599045" cy="983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1600" b="1" dirty="0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 Light" panose="020B0502040204020203" pitchFamily="34" charset="-122"/>
              </a:rPr>
              <a:t>财报机器</a:t>
            </a:r>
            <a:r>
              <a:rPr lang="zh-CN" altLang="en-US" sz="1600" b="1" dirty="0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 Light" panose="020B0502040204020203" pitchFamily="34" charset="-122"/>
              </a:rPr>
              <a:t>识别</a:t>
            </a:r>
            <a:r>
              <a:rPr lang="en-US" sz="1600" b="1" dirty="0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 Light" panose="020B0502040204020203" pitchFamily="34" charset="-122"/>
              </a:rPr>
              <a:t>系统</a:t>
            </a:r>
            <a:r>
              <a:rPr lang="zh-CN" altLang="en-US" sz="1600" b="1" dirty="0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 Light" panose="020B0502040204020203" pitchFamily="34" charset="-122"/>
              </a:rPr>
              <a:t>——机器学习模型</a:t>
            </a:r>
            <a:endParaRPr sz="16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识别</a:t>
            </a:r>
            <a:r>
              <a:rPr sz="14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投资者</a:t>
            </a:r>
            <a:r>
              <a:rPr sz="14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财报关切点</a:t>
            </a:r>
            <a:r>
              <a:rPr 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识别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财报中的</a:t>
            </a:r>
            <a:r>
              <a:rPr 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机构、地点、人物；</a:t>
            </a:r>
            <a:endParaRPr 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定位</a:t>
            </a:r>
            <a:r>
              <a:rPr sz="14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财报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瞒报</a:t>
            </a:r>
            <a:r>
              <a:rPr 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sz="14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同业竞争、大股东资金占用、产能过剩等财报突出问题</a:t>
            </a:r>
            <a:r>
              <a:rPr 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endParaRPr lang="en-US" alt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 rot="6780000" flipH="1">
            <a:off x="6144439" y="1502156"/>
            <a:ext cx="767124" cy="387864"/>
            <a:chOff x="7771921" y="1952625"/>
            <a:chExt cx="695804" cy="351804"/>
          </a:xfrm>
        </p:grpSpPr>
        <p:cxnSp>
          <p:nvCxnSpPr>
            <p:cNvPr id="61" name="直接连接符 60"/>
            <p:cNvCxnSpPr/>
            <p:nvPr/>
          </p:nvCxnSpPr>
          <p:spPr>
            <a:xfrm flipV="1">
              <a:off x="7771921" y="1952625"/>
              <a:ext cx="200504" cy="351804"/>
            </a:xfrm>
            <a:prstGeom prst="line">
              <a:avLst/>
            </a:prstGeom>
            <a:ln>
              <a:solidFill>
                <a:srgbClr val="1A1A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7972425" y="1952625"/>
              <a:ext cx="495300" cy="0"/>
            </a:xfrm>
            <a:prstGeom prst="line">
              <a:avLst/>
            </a:prstGeom>
            <a:ln>
              <a:solidFill>
                <a:srgbClr val="1A1A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 rot="5400000">
            <a:off x="4698365" y="3392805"/>
            <a:ext cx="2275840" cy="622935"/>
          </a:xfrm>
          <a:prstGeom prst="rect">
            <a:avLst/>
          </a:prstGeom>
          <a:noFill/>
          <a:ln w="19050" cap="flat" cmpd="sng" algn="ctr">
            <a:solidFill>
              <a:srgbClr val="2D8E9C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0767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8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 rot="9300000" flipH="1">
            <a:off x="6293485" y="3156585"/>
            <a:ext cx="769620" cy="356870"/>
            <a:chOff x="7771921" y="1952625"/>
            <a:chExt cx="695804" cy="351804"/>
          </a:xfrm>
        </p:grpSpPr>
        <p:cxnSp>
          <p:nvCxnSpPr>
            <p:cNvPr id="6" name="直接连接符 5"/>
            <p:cNvCxnSpPr/>
            <p:nvPr/>
          </p:nvCxnSpPr>
          <p:spPr>
            <a:xfrm flipV="1">
              <a:off x="7771921" y="1952625"/>
              <a:ext cx="200504" cy="351804"/>
            </a:xfrm>
            <a:prstGeom prst="line">
              <a:avLst/>
            </a:prstGeom>
            <a:ln>
              <a:solidFill>
                <a:srgbClr val="2D8E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972425" y="1952625"/>
              <a:ext cx="495300" cy="0"/>
            </a:xfrm>
            <a:prstGeom prst="line">
              <a:avLst/>
            </a:prstGeom>
            <a:ln>
              <a:solidFill>
                <a:srgbClr val="2D8E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14"/>
          <p:cNvSpPr/>
          <p:nvPr/>
        </p:nvSpPr>
        <p:spPr>
          <a:xfrm>
            <a:off x="7200900" y="2889250"/>
            <a:ext cx="3719195" cy="983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zh-CN" sz="1600" b="1">
                <a:solidFill>
                  <a:srgbClr val="2D8E9C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财报分词系统——词频逆文本算法</a:t>
            </a:r>
            <a:endParaRPr lang="zh-CN" sz="1600" b="1">
              <a:solidFill>
                <a:srgbClr val="2D8E9C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自定义分词设置进行智能分词；</a:t>
            </a:r>
            <a:endParaRPr lang="zh-CN"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提供字词级别的高维度财报阅读体验；</a:t>
            </a:r>
            <a:endParaRPr lang="zh-CN"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快速抓取财报关键词；</a:t>
            </a:r>
            <a:endParaRPr lang="zh-CN" altLang="zh-CN"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 rot="10800000">
            <a:off x="635635" y="5295265"/>
            <a:ext cx="4853305" cy="240665"/>
          </a:xfrm>
          <a:prstGeom prst="rect">
            <a:avLst/>
          </a:prstGeom>
          <a:noFill/>
          <a:ln w="19050" cap="flat" cmpd="sng" algn="ctr">
            <a:solidFill>
              <a:srgbClr val="C0504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0767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8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 rot="13920000" flipH="1">
            <a:off x="2485390" y="5829935"/>
            <a:ext cx="769620" cy="356870"/>
            <a:chOff x="7771921" y="1952625"/>
            <a:chExt cx="695804" cy="351804"/>
          </a:xfrm>
        </p:grpSpPr>
        <p:cxnSp>
          <p:nvCxnSpPr>
            <p:cNvPr id="10" name="直接连接符 9"/>
            <p:cNvCxnSpPr/>
            <p:nvPr/>
          </p:nvCxnSpPr>
          <p:spPr>
            <a:xfrm flipV="1">
              <a:off x="7771921" y="1952625"/>
              <a:ext cx="200504" cy="351804"/>
            </a:xfrm>
            <a:prstGeom prst="line">
              <a:avLst/>
            </a:prstGeom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7972425" y="1952625"/>
              <a:ext cx="495300" cy="0"/>
            </a:xfrm>
            <a:prstGeom prst="line">
              <a:avLst/>
            </a:prstGeom>
            <a:ln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14"/>
          <p:cNvSpPr/>
          <p:nvPr/>
        </p:nvSpPr>
        <p:spPr>
          <a:xfrm>
            <a:off x="534035" y="6257290"/>
            <a:ext cx="5840730" cy="983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zh-CN" sz="1600" b="1" dirty="0">
                <a:solidFill>
                  <a:srgbClr val="C0504D"/>
                </a:solidFill>
                <a:latin typeface="微软雅黑" panose="020B0503020204020204" charset="-122"/>
                <a:ea typeface="微软雅黑" panose="020B0503020204020204" charset="-122"/>
              </a:rPr>
              <a:t>财报标注系统</a:t>
            </a:r>
            <a:endParaRPr lang="zh-CN" sz="1600" b="1" dirty="0">
              <a:solidFill>
                <a:srgbClr val="C0504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sz="14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按照</a:t>
            </a:r>
            <a:r>
              <a:rPr 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词性、</a:t>
            </a:r>
            <a:r>
              <a:rPr sz="14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语言属性</a:t>
            </a:r>
            <a:r>
              <a:rPr 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、情绪属性</a:t>
            </a:r>
            <a:r>
              <a:rPr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价值属性</a:t>
            </a:r>
            <a:r>
              <a:rPr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sz="14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风险</a:t>
            </a:r>
            <a:r>
              <a:rPr 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属</a:t>
            </a:r>
            <a:r>
              <a:rPr sz="14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性和</a:t>
            </a:r>
            <a:r>
              <a:rPr 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法律属性等进行</a:t>
            </a:r>
            <a:r>
              <a:rPr sz="14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自动标注</a:t>
            </a:r>
            <a:r>
              <a:rPr 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zh-CN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sz="14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提供可调控的</a:t>
            </a:r>
            <a:r>
              <a:rPr 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标注系统；</a:t>
            </a:r>
            <a:endParaRPr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 descr="/private/var/folders/cs/fp851_n931qgkg6ml6f9snl00000gn/T/com.kingsoft.wpsoffice.mac/picturecompress_20220926202802/output_1.jpgoutpu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700" y="4668520"/>
            <a:ext cx="3805555" cy="1572895"/>
          </a:xfrm>
          <a:prstGeom prst="rect">
            <a:avLst/>
          </a:prstGeom>
        </p:spPr>
      </p:pic>
      <p:sp>
        <p:nvSpPr>
          <p:cNvPr id="33810" name="矩形 42"/>
          <p:cNvSpPr>
            <a:spLocks noChangeArrowheads="1"/>
          </p:cNvSpPr>
          <p:nvPr/>
        </p:nvSpPr>
        <p:spPr bwMode="auto">
          <a:xfrm>
            <a:off x="8267700" y="6421755"/>
            <a:ext cx="57689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APP Store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官方认证软件，</a:t>
            </a:r>
            <a:r>
              <a:rPr lang="en-US" altLang="zh-CN" sz="1400" dirty="0" err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ios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版本和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macOS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版本均达到要求；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APP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可经投资者评分与版本更新，给予投资者良好体验。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7700" y="4668520"/>
            <a:ext cx="4841240" cy="579120"/>
          </a:xfrm>
          <a:prstGeom prst="rect">
            <a:avLst/>
          </a:prstGeom>
          <a:noFill/>
          <a:ln w="19050" cap="flat" cmpd="sng" algn="ctr">
            <a:solidFill>
              <a:srgbClr val="1A1A84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0767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8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cxnSp>
        <p:nvCxnSpPr>
          <p:cNvPr id="24" name="曲线连接符 23"/>
          <p:cNvCxnSpPr>
            <a:stCxn id="3" idx="1"/>
            <a:endCxn id="16" idx="1"/>
          </p:cNvCxnSpPr>
          <p:nvPr/>
        </p:nvCxnSpPr>
        <p:spPr>
          <a:xfrm rot="10800000" flipH="1" flipV="1">
            <a:off x="623570" y="2266950"/>
            <a:ext cx="23495" cy="2690495"/>
          </a:xfrm>
          <a:prstGeom prst="curvedConnector3">
            <a:avLst>
              <a:gd name="adj1" fmla="val -1013513"/>
            </a:avLst>
          </a:prstGeom>
          <a:solidFill>
            <a:schemeClr val="accent1"/>
          </a:solidFill>
          <a:ln w="9525" cap="flat" cmpd="sng" algn="ctr">
            <a:solidFill>
              <a:srgbClr val="1A1A8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/private/var/folders/cs/fp851_n931qgkg6ml6f9snl00000gn/T/com.kingsoft.wpsoffice.mac/picturecompress_20221010170750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" y="2179955"/>
            <a:ext cx="5901690" cy="3937635"/>
          </a:xfrm>
          <a:prstGeom prst="hexagon">
            <a:avLst/>
          </a:prstGeom>
        </p:spPr>
      </p:pic>
      <p:sp>
        <p:nvSpPr>
          <p:cNvPr id="32770" name="标题 1"/>
          <p:cNvSpPr txBox="1"/>
          <p:nvPr/>
        </p:nvSpPr>
        <p:spPr bwMode="auto">
          <a:xfrm>
            <a:off x="452120" y="427355"/>
            <a:ext cx="8270875" cy="46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7885" rIns="95769" bIns="47885" anchor="ctr">
            <a:spAutoFit/>
          </a:bodyPr>
          <a:lstStyle>
            <a:lvl1pPr defTabSz="9588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defTabSz="958850">
              <a:defRPr sz="47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defTabSz="958850">
              <a:defRPr sz="41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39147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43719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48291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52863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</a:rPr>
              <a:t>绿色智能</a:t>
            </a:r>
            <a:r>
              <a:rPr lang="zh-CN" altLang="en-US" sz="2400" b="1" dirty="0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</a:rPr>
              <a:t>财报</a:t>
            </a:r>
            <a:endParaRPr lang="zh-CN" altLang="en-US" sz="2400" b="1" dirty="0">
              <a:solidFill>
                <a:srgbClr val="1A1A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48500" y="1646555"/>
            <a:ext cx="6896100" cy="4754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 latinLnBrk="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会计行业必然被人工智能取代，但会经历曲折漫长的过程。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latinLnBrk="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发展历程：机器分析财报-机器理解财报-机器写财报。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l" latinLnBrk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l" latinLnBrk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政府已经提出力争2030年前实现“碳达峰”、2060年前实现“碳中和”的减排目标。在这样的新发展格局下，企业正在面临一场极具挑战、极富价值的管理变革，企业领导者肩负助力低碳的绿色使命，必须敢于革新，践行低碳战略，增强核心竞争力，实现低碳价值创造。绿色低碳经济发展时代，作为管理的重要组成部分，会计活动必须更加适应新的低碳目标，为企业低碳发展提供系统思路和有效工具，在助力企业低碳发展方面发挥关键性作用。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l" latinLnBrk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latinLnBrk="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会计行业正经历毁灭式创新，我们作为推动会计智能化的一员，肩负着国产智能会计软件发展的重大使命。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 latinLnBrk="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因此，本项目将顺应国家政策，朝着绿色会计方向，致力于财报减负、信息过载问题，专注低碳金融财报板块方向发展。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238500" y="3551238"/>
            <a:ext cx="74771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2981" rIns="85963" bIns="42981"/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marL="0" marR="0" lvl="0" indent="0" algn="ctr" defTabSz="3448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7.</a:t>
            </a:r>
            <a:r>
              <a:rPr lang="zh-CN" altLang="en-US" sz="2800" b="1">
                <a:ln>
                  <a:noFill/>
                </a:ln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盈利风险分析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椭圆 25"/>
          <p:cNvSpPr/>
          <p:nvPr>
            <p:custDataLst>
              <p:tags r:id="rId1"/>
            </p:custDataLst>
          </p:nvPr>
        </p:nvSpPr>
        <p:spPr>
          <a:xfrm rot="20340000">
            <a:off x="8273415" y="4642803"/>
            <a:ext cx="1007745" cy="1007745"/>
          </a:xfrm>
          <a:prstGeom prst="ellipse">
            <a:avLst/>
          </a:prstGeom>
          <a:solidFill>
            <a:srgbClr val="1A1A8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461010" y="2124710"/>
            <a:ext cx="2880360" cy="757555"/>
          </a:xfrm>
          <a:prstGeom prst="rect">
            <a:avLst/>
          </a:prstGeom>
        </p:spPr>
        <p:txBody>
          <a:bodyPr wrap="square" anchor="ctr" anchorCtr="0"/>
          <a:lstStyle>
            <a:defPPr>
              <a:defRPr lang="zh-CN"/>
            </a:defPPr>
            <a:lvl1pPr lvl="0" algn="ctr">
              <a:lnSpc>
                <a:spcPct val="130000"/>
              </a:lnSpc>
              <a:defRPr sz="4000" b="1">
                <a:latin typeface="Calibri" panose="020F0502020204030204"/>
                <a:ea typeface="宋体" pitchFamily="2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zh-CN" sz="1600" dirty="0">
                <a:latin typeface="Arial" panose="020B0604020202020204" pitchFamily="34" charset="0"/>
                <a:ea typeface="黑体" panose="02010600030101010101" charset="-122"/>
                <a:cs typeface="+mn-ea"/>
              </a:rPr>
              <a:t>“</a:t>
            </a:r>
            <a:r>
              <a:rPr lang="zh-CN" altLang="en-US" sz="1600" dirty="0">
                <a:latin typeface="Arial" panose="020B0604020202020204" pitchFamily="34" charset="0"/>
                <a:ea typeface="黑体" panose="02010600030101010101" charset="-122"/>
                <a:cs typeface="+mn-ea"/>
              </a:rPr>
              <a:t>端对端</a:t>
            </a:r>
            <a:r>
              <a:rPr lang="en-US" altLang="zh-CN" sz="1600" dirty="0">
                <a:latin typeface="Arial" panose="020B0604020202020204" pitchFamily="34" charset="0"/>
                <a:ea typeface="黑体" panose="02010600030101010101" charset="-122"/>
                <a:cs typeface="+mn-ea"/>
              </a:rPr>
              <a:t>”</a:t>
            </a:r>
            <a:endParaRPr lang="zh-CN" altLang="en-US" sz="1600" dirty="0">
              <a:latin typeface="Arial" panose="020B0604020202020204" pitchFamily="34" charset="0"/>
              <a:ea typeface="黑体" panose="02010600030101010101" charset="-122"/>
              <a:cs typeface="+mn-ea"/>
            </a:endParaRPr>
          </a:p>
          <a:p>
            <a:pPr algn="l"/>
            <a:r>
              <a:rPr lang="zh-CN" altLang="en-US" sz="1600" dirty="0">
                <a:latin typeface="Arial" panose="020B0604020202020204" pitchFamily="34" charset="0"/>
                <a:ea typeface="黑体" panose="02010600030101010101" charset="-122"/>
                <a:cs typeface="+mn-ea"/>
              </a:rPr>
              <a:t>——最终投资者端-企业端</a:t>
            </a:r>
            <a:endParaRPr lang="zh-CN" altLang="en-US" sz="1600" dirty="0">
              <a:latin typeface="Arial" panose="020B0604020202020204" pitchFamily="34" charset="0"/>
              <a:ea typeface="黑体" panose="02010600030101010101" charset="-122"/>
              <a:cs typeface="+mn-ea"/>
            </a:endParaRPr>
          </a:p>
        </p:txBody>
      </p:sp>
      <p:sp>
        <p:nvSpPr>
          <p:cNvPr id="29698" name="标题 1"/>
          <p:cNvSpPr txBox="1"/>
          <p:nvPr/>
        </p:nvSpPr>
        <p:spPr bwMode="auto">
          <a:xfrm>
            <a:off x="425450" y="394971"/>
            <a:ext cx="8270875" cy="46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7885" rIns="95769" bIns="47885" anchor="ctr">
            <a:spAutoFit/>
          </a:bodyPr>
          <a:lstStyle>
            <a:lvl1pPr defTabSz="9588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defTabSz="958850">
              <a:defRPr sz="47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defTabSz="958850">
              <a:defRPr sz="41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39147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43719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48291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52863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sz="2400" b="1">
                <a:solidFill>
                  <a:srgbClr val="1B265F"/>
                </a:solidFill>
                <a:latin typeface="微软雅黑" panose="020B0503020204020204" charset="-122"/>
                <a:ea typeface="微软雅黑" panose="020B0503020204020204" charset="-122"/>
              </a:rPr>
              <a:t>商业模式——发展</a:t>
            </a:r>
            <a:r>
              <a:rPr sz="2400" b="1">
                <a:solidFill>
                  <a:srgbClr val="1B265F"/>
                </a:solidFill>
                <a:latin typeface="微软雅黑" panose="020B0503020204020204" charset="-122"/>
                <a:ea typeface="微软雅黑" panose="020B0503020204020204" charset="-122"/>
              </a:rPr>
              <a:t>投资者</a:t>
            </a:r>
            <a:r>
              <a:rPr lang="zh-CN" sz="2400" b="1">
                <a:solidFill>
                  <a:srgbClr val="1B265F"/>
                </a:solidFill>
                <a:latin typeface="微软雅黑" panose="020B0503020204020204" charset="-122"/>
                <a:ea typeface="微软雅黑" panose="020B0503020204020204" charset="-122"/>
              </a:rPr>
              <a:t>池</a:t>
            </a:r>
            <a:r>
              <a:rPr sz="2400" b="1">
                <a:solidFill>
                  <a:srgbClr val="1B265F"/>
                </a:solidFill>
                <a:latin typeface="微软雅黑" panose="020B0503020204020204" charset="-122"/>
                <a:ea typeface="微软雅黑" panose="020B0503020204020204" charset="-122"/>
              </a:rPr>
              <a:t>，吸引企业客户</a:t>
            </a:r>
            <a:endParaRPr sz="2400" b="1">
              <a:solidFill>
                <a:srgbClr val="1B265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9911080" y="3429318"/>
            <a:ext cx="1007745" cy="1007745"/>
          </a:xfrm>
          <a:prstGeom prst="ellipse">
            <a:avLst/>
          </a:prstGeom>
          <a:solidFill>
            <a:srgbClr val="1A1A8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12" name="KSO_Shape"/>
          <p:cNvSpPr/>
          <p:nvPr>
            <p:custDataLst>
              <p:tags r:id="rId4"/>
            </p:custDataLst>
          </p:nvPr>
        </p:nvSpPr>
        <p:spPr>
          <a:xfrm>
            <a:off x="10203815" y="3696018"/>
            <a:ext cx="422275" cy="547370"/>
          </a:xfrm>
          <a:custGeom>
            <a:avLst/>
            <a:gdLst>
              <a:gd name="connsiteX0" fmla="*/ 119442 w 2112807"/>
              <a:gd name="connsiteY0" fmla="*/ 0 h 3733939"/>
              <a:gd name="connsiteX1" fmla="*/ 238884 w 2112807"/>
              <a:gd name="connsiteY1" fmla="*/ 119442 h 3733939"/>
              <a:gd name="connsiteX2" fmla="*/ 165934 w 2112807"/>
              <a:gd name="connsiteY2" fmla="*/ 229498 h 3733939"/>
              <a:gd name="connsiteX3" fmla="*/ 142301 w 2112807"/>
              <a:gd name="connsiteY3" fmla="*/ 234269 h 3733939"/>
              <a:gd name="connsiteX4" fmla="*/ 142301 w 2112807"/>
              <a:gd name="connsiteY4" fmla="*/ 412408 h 3733939"/>
              <a:gd name="connsiteX5" fmla="*/ 159590 w 2112807"/>
              <a:gd name="connsiteY5" fmla="*/ 392780 h 3733939"/>
              <a:gd name="connsiteX6" fmla="*/ 2112807 w 2112807"/>
              <a:gd name="connsiteY6" fmla="*/ 464309 h 3733939"/>
              <a:gd name="connsiteX7" fmla="*/ 2112807 w 2112807"/>
              <a:gd name="connsiteY7" fmla="*/ 1976477 h 3733939"/>
              <a:gd name="connsiteX8" fmla="*/ 159590 w 2112807"/>
              <a:gd name="connsiteY8" fmla="*/ 1904948 h 3733939"/>
              <a:gd name="connsiteX9" fmla="*/ 142301 w 2112807"/>
              <a:gd name="connsiteY9" fmla="*/ 1924576 h 3733939"/>
              <a:gd name="connsiteX10" fmla="*/ 142301 w 2112807"/>
              <a:gd name="connsiteY10" fmla="*/ 3733939 h 3733939"/>
              <a:gd name="connsiteX11" fmla="*/ 96582 w 2112807"/>
              <a:gd name="connsiteY11" fmla="*/ 3733939 h 3733939"/>
              <a:gd name="connsiteX12" fmla="*/ 96582 w 2112807"/>
              <a:gd name="connsiteY12" fmla="*/ 234269 h 3733939"/>
              <a:gd name="connsiteX13" fmla="*/ 72950 w 2112807"/>
              <a:gd name="connsiteY13" fmla="*/ 229498 h 3733939"/>
              <a:gd name="connsiteX14" fmla="*/ 0 w 2112807"/>
              <a:gd name="connsiteY14" fmla="*/ 119442 h 3733939"/>
              <a:gd name="connsiteX15" fmla="*/ 119442 w 2112807"/>
              <a:gd name="connsiteY15" fmla="*/ 0 h 373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12807" h="3733939">
                <a:moveTo>
                  <a:pt x="119442" y="0"/>
                </a:moveTo>
                <a:cubicBezTo>
                  <a:pt x="185408" y="0"/>
                  <a:pt x="238884" y="53476"/>
                  <a:pt x="238884" y="119442"/>
                </a:cubicBezTo>
                <a:cubicBezTo>
                  <a:pt x="238884" y="168916"/>
                  <a:pt x="208804" y="211365"/>
                  <a:pt x="165934" y="229498"/>
                </a:cubicBezTo>
                <a:lnTo>
                  <a:pt x="142301" y="234269"/>
                </a:lnTo>
                <a:lnTo>
                  <a:pt x="142301" y="412408"/>
                </a:lnTo>
                <a:lnTo>
                  <a:pt x="159590" y="392780"/>
                </a:lnTo>
                <a:cubicBezTo>
                  <a:pt x="810663" y="-273233"/>
                  <a:pt x="1461735" y="1278149"/>
                  <a:pt x="2112807" y="464309"/>
                </a:cubicBezTo>
                <a:lnTo>
                  <a:pt x="2112807" y="1976477"/>
                </a:lnTo>
                <a:cubicBezTo>
                  <a:pt x="1461735" y="2790317"/>
                  <a:pt x="810663" y="1238935"/>
                  <a:pt x="159590" y="1904948"/>
                </a:cubicBezTo>
                <a:lnTo>
                  <a:pt x="142301" y="1924576"/>
                </a:lnTo>
                <a:lnTo>
                  <a:pt x="142301" y="3733939"/>
                </a:lnTo>
                <a:lnTo>
                  <a:pt x="96582" y="3733939"/>
                </a:lnTo>
                <a:lnTo>
                  <a:pt x="96582" y="234269"/>
                </a:lnTo>
                <a:lnTo>
                  <a:pt x="72950" y="229498"/>
                </a:lnTo>
                <a:cubicBezTo>
                  <a:pt x="30080" y="211365"/>
                  <a:pt x="0" y="168916"/>
                  <a:pt x="0" y="119442"/>
                </a:cubicBezTo>
                <a:cubicBezTo>
                  <a:pt x="0" y="53476"/>
                  <a:pt x="53476" y="0"/>
                  <a:pt x="119442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bIns="684000" anchor="ctr">
            <a:normAutofit fontScale="25000" lnSpcReduction="20000"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8" name="KSO_Shape"/>
          <p:cNvSpPr/>
          <p:nvPr>
            <p:custDataLst>
              <p:tags r:id="rId5"/>
            </p:custDataLst>
          </p:nvPr>
        </p:nvSpPr>
        <p:spPr bwMode="auto">
          <a:xfrm>
            <a:off x="8593455" y="4828858"/>
            <a:ext cx="367030" cy="601980"/>
          </a:xfrm>
          <a:custGeom>
            <a:avLst/>
            <a:gdLst>
              <a:gd name="T0" fmla="*/ 1029029 w 3535"/>
              <a:gd name="T1" fmla="*/ 1156466 h 5800"/>
              <a:gd name="T2" fmla="*/ 818493 w 3535"/>
              <a:gd name="T3" fmla="*/ 1179458 h 5800"/>
              <a:gd name="T4" fmla="*/ 848054 w 3535"/>
              <a:gd name="T5" fmla="*/ 1077639 h 5800"/>
              <a:gd name="T6" fmla="*/ 875315 w 3535"/>
              <a:gd name="T7" fmla="*/ 972864 h 5800"/>
              <a:gd name="T8" fmla="*/ 898635 w 3535"/>
              <a:gd name="T9" fmla="*/ 868417 h 5800"/>
              <a:gd name="T10" fmla="*/ 916371 w 3535"/>
              <a:gd name="T11" fmla="*/ 767255 h 5800"/>
              <a:gd name="T12" fmla="*/ 926553 w 3535"/>
              <a:gd name="T13" fmla="*/ 672662 h 5800"/>
              <a:gd name="T14" fmla="*/ 927538 w 3535"/>
              <a:gd name="T15" fmla="*/ 635876 h 5800"/>
              <a:gd name="T16" fmla="*/ 926553 w 3535"/>
              <a:gd name="T17" fmla="*/ 582996 h 5800"/>
              <a:gd name="T18" fmla="*/ 921955 w 3535"/>
              <a:gd name="T19" fmla="*/ 531429 h 5800"/>
              <a:gd name="T20" fmla="*/ 914072 w 3535"/>
              <a:gd name="T21" fmla="*/ 481505 h 5800"/>
              <a:gd name="T22" fmla="*/ 903233 w 3535"/>
              <a:gd name="T23" fmla="*/ 433223 h 5800"/>
              <a:gd name="T24" fmla="*/ 889438 w 3535"/>
              <a:gd name="T25" fmla="*/ 387241 h 5800"/>
              <a:gd name="T26" fmla="*/ 873673 w 3535"/>
              <a:gd name="T27" fmla="*/ 342900 h 5800"/>
              <a:gd name="T28" fmla="*/ 855936 w 3535"/>
              <a:gd name="T29" fmla="*/ 301187 h 5800"/>
              <a:gd name="T30" fmla="*/ 836230 w 3535"/>
              <a:gd name="T31" fmla="*/ 261773 h 5800"/>
              <a:gd name="T32" fmla="*/ 808640 w 3535"/>
              <a:gd name="T33" fmla="*/ 212178 h 5800"/>
              <a:gd name="T34" fmla="*/ 763314 w 3535"/>
              <a:gd name="T35" fmla="*/ 146816 h 5800"/>
              <a:gd name="T36" fmla="*/ 717660 w 3535"/>
              <a:gd name="T37" fmla="*/ 92622 h 5800"/>
              <a:gd name="T38" fmla="*/ 673319 w 3535"/>
              <a:gd name="T39" fmla="*/ 50253 h 5800"/>
              <a:gd name="T40" fmla="*/ 632592 w 3535"/>
              <a:gd name="T41" fmla="*/ 20035 h 5800"/>
              <a:gd name="T42" fmla="*/ 608943 w 3535"/>
              <a:gd name="T43" fmla="*/ 7226 h 5800"/>
              <a:gd name="T44" fmla="*/ 593835 w 3535"/>
              <a:gd name="T45" fmla="*/ 1971 h 5800"/>
              <a:gd name="T46" fmla="*/ 580697 w 3535"/>
              <a:gd name="T47" fmla="*/ 0 h 5800"/>
              <a:gd name="T48" fmla="*/ 572486 w 3535"/>
              <a:gd name="T49" fmla="*/ 657 h 5800"/>
              <a:gd name="T50" fmla="*/ 558034 w 3535"/>
              <a:gd name="T51" fmla="*/ 5255 h 5800"/>
              <a:gd name="T52" fmla="*/ 541283 w 3535"/>
              <a:gd name="T53" fmla="*/ 12809 h 5800"/>
              <a:gd name="T54" fmla="*/ 502526 w 3535"/>
              <a:gd name="T55" fmla="*/ 38428 h 5800"/>
              <a:gd name="T56" fmla="*/ 459171 w 3535"/>
              <a:gd name="T57" fmla="*/ 77185 h 5800"/>
              <a:gd name="T58" fmla="*/ 413517 w 3535"/>
              <a:gd name="T59" fmla="*/ 127438 h 5800"/>
              <a:gd name="T60" fmla="*/ 368191 w 3535"/>
              <a:gd name="T61" fmla="*/ 189515 h 5800"/>
              <a:gd name="T62" fmla="*/ 332390 w 3535"/>
              <a:gd name="T63" fmla="*/ 248635 h 5800"/>
              <a:gd name="T64" fmla="*/ 312026 w 3535"/>
              <a:gd name="T65" fmla="*/ 287721 h 5800"/>
              <a:gd name="T66" fmla="*/ 293633 w 3535"/>
              <a:gd name="T67" fmla="*/ 328777 h 5800"/>
              <a:gd name="T68" fmla="*/ 277210 w 3535"/>
              <a:gd name="T69" fmla="*/ 371803 h 5800"/>
              <a:gd name="T70" fmla="*/ 263087 w 3535"/>
              <a:gd name="T71" fmla="*/ 417458 h 5800"/>
              <a:gd name="T72" fmla="*/ 250935 w 3535"/>
              <a:gd name="T73" fmla="*/ 465083 h 5800"/>
              <a:gd name="T74" fmla="*/ 242066 w 3535"/>
              <a:gd name="T75" fmla="*/ 514350 h 5800"/>
              <a:gd name="T76" fmla="*/ 236483 w 3535"/>
              <a:gd name="T77" fmla="*/ 565588 h 5800"/>
              <a:gd name="T78" fmla="*/ 233855 w 3535"/>
              <a:gd name="T79" fmla="*/ 618468 h 5800"/>
              <a:gd name="T80" fmla="*/ 235169 w 3535"/>
              <a:gd name="T81" fmla="*/ 672662 h 5800"/>
              <a:gd name="T82" fmla="*/ 241410 w 3535"/>
              <a:gd name="T83" fmla="*/ 734739 h 5800"/>
              <a:gd name="T84" fmla="*/ 256190 w 3535"/>
              <a:gd name="T85" fmla="*/ 834259 h 5800"/>
              <a:gd name="T86" fmla="*/ 277867 w 3535"/>
              <a:gd name="T87" fmla="*/ 938048 h 5800"/>
              <a:gd name="T88" fmla="*/ 304143 w 3535"/>
              <a:gd name="T89" fmla="*/ 1043152 h 5800"/>
              <a:gd name="T90" fmla="*/ 333047 w 3535"/>
              <a:gd name="T91" fmla="*/ 1146284 h 5800"/>
              <a:gd name="T92" fmla="*/ 132693 w 3535"/>
              <a:gd name="T93" fmla="*/ 1156466 h 5800"/>
              <a:gd name="T94" fmla="*/ 580697 w 3535"/>
              <a:gd name="T95" fmla="*/ 1905000 h 580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3535" h="5800">
                <a:moveTo>
                  <a:pt x="2174" y="4724"/>
                </a:moveTo>
                <a:lnTo>
                  <a:pt x="3535" y="5397"/>
                </a:lnTo>
                <a:lnTo>
                  <a:pt x="3133" y="3521"/>
                </a:lnTo>
                <a:lnTo>
                  <a:pt x="2462" y="3691"/>
                </a:lnTo>
                <a:lnTo>
                  <a:pt x="2492" y="3591"/>
                </a:lnTo>
                <a:lnTo>
                  <a:pt x="2523" y="3490"/>
                </a:lnTo>
                <a:lnTo>
                  <a:pt x="2552" y="3385"/>
                </a:lnTo>
                <a:lnTo>
                  <a:pt x="2582" y="3281"/>
                </a:lnTo>
                <a:lnTo>
                  <a:pt x="2611" y="3176"/>
                </a:lnTo>
                <a:lnTo>
                  <a:pt x="2638" y="3069"/>
                </a:lnTo>
                <a:lnTo>
                  <a:pt x="2665" y="2962"/>
                </a:lnTo>
                <a:lnTo>
                  <a:pt x="2691" y="2856"/>
                </a:lnTo>
                <a:lnTo>
                  <a:pt x="2714" y="2749"/>
                </a:lnTo>
                <a:lnTo>
                  <a:pt x="2736" y="2644"/>
                </a:lnTo>
                <a:lnTo>
                  <a:pt x="2757" y="2540"/>
                </a:lnTo>
                <a:lnTo>
                  <a:pt x="2774" y="2437"/>
                </a:lnTo>
                <a:lnTo>
                  <a:pt x="2790" y="2336"/>
                </a:lnTo>
                <a:lnTo>
                  <a:pt x="2802" y="2237"/>
                </a:lnTo>
                <a:lnTo>
                  <a:pt x="2813" y="2141"/>
                </a:lnTo>
                <a:lnTo>
                  <a:pt x="2821" y="2048"/>
                </a:lnTo>
                <a:lnTo>
                  <a:pt x="2823" y="1992"/>
                </a:lnTo>
                <a:lnTo>
                  <a:pt x="2824" y="1936"/>
                </a:lnTo>
                <a:lnTo>
                  <a:pt x="2824" y="1883"/>
                </a:lnTo>
                <a:lnTo>
                  <a:pt x="2823" y="1829"/>
                </a:lnTo>
                <a:lnTo>
                  <a:pt x="2821" y="1775"/>
                </a:lnTo>
                <a:lnTo>
                  <a:pt x="2817" y="1722"/>
                </a:lnTo>
                <a:lnTo>
                  <a:pt x="2813" y="1669"/>
                </a:lnTo>
                <a:lnTo>
                  <a:pt x="2807" y="1618"/>
                </a:lnTo>
                <a:lnTo>
                  <a:pt x="2800" y="1566"/>
                </a:lnTo>
                <a:lnTo>
                  <a:pt x="2791" y="1515"/>
                </a:lnTo>
                <a:lnTo>
                  <a:pt x="2783" y="1466"/>
                </a:lnTo>
                <a:lnTo>
                  <a:pt x="2773" y="1416"/>
                </a:lnTo>
                <a:lnTo>
                  <a:pt x="2762" y="1367"/>
                </a:lnTo>
                <a:lnTo>
                  <a:pt x="2750" y="1319"/>
                </a:lnTo>
                <a:lnTo>
                  <a:pt x="2736" y="1271"/>
                </a:lnTo>
                <a:lnTo>
                  <a:pt x="2723" y="1224"/>
                </a:lnTo>
                <a:lnTo>
                  <a:pt x="2708" y="1179"/>
                </a:lnTo>
                <a:lnTo>
                  <a:pt x="2693" y="1132"/>
                </a:lnTo>
                <a:lnTo>
                  <a:pt x="2677" y="1088"/>
                </a:lnTo>
                <a:lnTo>
                  <a:pt x="2660" y="1044"/>
                </a:lnTo>
                <a:lnTo>
                  <a:pt x="2643" y="1001"/>
                </a:lnTo>
                <a:lnTo>
                  <a:pt x="2625" y="958"/>
                </a:lnTo>
                <a:lnTo>
                  <a:pt x="2606" y="917"/>
                </a:lnTo>
                <a:lnTo>
                  <a:pt x="2587" y="876"/>
                </a:lnTo>
                <a:lnTo>
                  <a:pt x="2567" y="836"/>
                </a:lnTo>
                <a:lnTo>
                  <a:pt x="2546" y="797"/>
                </a:lnTo>
                <a:lnTo>
                  <a:pt x="2525" y="757"/>
                </a:lnTo>
                <a:lnTo>
                  <a:pt x="2505" y="719"/>
                </a:lnTo>
                <a:lnTo>
                  <a:pt x="2462" y="646"/>
                </a:lnTo>
                <a:lnTo>
                  <a:pt x="2416" y="577"/>
                </a:lnTo>
                <a:lnTo>
                  <a:pt x="2371" y="511"/>
                </a:lnTo>
                <a:lnTo>
                  <a:pt x="2324" y="447"/>
                </a:lnTo>
                <a:lnTo>
                  <a:pt x="2278" y="388"/>
                </a:lnTo>
                <a:lnTo>
                  <a:pt x="2231" y="333"/>
                </a:lnTo>
                <a:lnTo>
                  <a:pt x="2185" y="282"/>
                </a:lnTo>
                <a:lnTo>
                  <a:pt x="2139" y="235"/>
                </a:lnTo>
                <a:lnTo>
                  <a:pt x="2094" y="191"/>
                </a:lnTo>
                <a:lnTo>
                  <a:pt x="2050" y="153"/>
                </a:lnTo>
                <a:lnTo>
                  <a:pt x="2007" y="117"/>
                </a:lnTo>
                <a:lnTo>
                  <a:pt x="1965" y="87"/>
                </a:lnTo>
                <a:lnTo>
                  <a:pt x="1926" y="61"/>
                </a:lnTo>
                <a:lnTo>
                  <a:pt x="1889" y="39"/>
                </a:lnTo>
                <a:lnTo>
                  <a:pt x="1871" y="30"/>
                </a:lnTo>
                <a:lnTo>
                  <a:pt x="1854" y="22"/>
                </a:lnTo>
                <a:lnTo>
                  <a:pt x="1838" y="16"/>
                </a:lnTo>
                <a:lnTo>
                  <a:pt x="1823" y="10"/>
                </a:lnTo>
                <a:lnTo>
                  <a:pt x="1808" y="6"/>
                </a:lnTo>
                <a:lnTo>
                  <a:pt x="1794" y="2"/>
                </a:lnTo>
                <a:lnTo>
                  <a:pt x="1780" y="1"/>
                </a:lnTo>
                <a:lnTo>
                  <a:pt x="1768" y="0"/>
                </a:lnTo>
                <a:lnTo>
                  <a:pt x="1757" y="1"/>
                </a:lnTo>
                <a:lnTo>
                  <a:pt x="1743" y="2"/>
                </a:lnTo>
                <a:lnTo>
                  <a:pt x="1729" y="6"/>
                </a:lnTo>
                <a:lnTo>
                  <a:pt x="1714" y="10"/>
                </a:lnTo>
                <a:lnTo>
                  <a:pt x="1699" y="16"/>
                </a:lnTo>
                <a:lnTo>
                  <a:pt x="1682" y="22"/>
                </a:lnTo>
                <a:lnTo>
                  <a:pt x="1666" y="30"/>
                </a:lnTo>
                <a:lnTo>
                  <a:pt x="1648" y="39"/>
                </a:lnTo>
                <a:lnTo>
                  <a:pt x="1611" y="61"/>
                </a:lnTo>
                <a:lnTo>
                  <a:pt x="1572" y="87"/>
                </a:lnTo>
                <a:lnTo>
                  <a:pt x="1530" y="117"/>
                </a:lnTo>
                <a:lnTo>
                  <a:pt x="1487" y="153"/>
                </a:lnTo>
                <a:lnTo>
                  <a:pt x="1443" y="191"/>
                </a:lnTo>
                <a:lnTo>
                  <a:pt x="1398" y="235"/>
                </a:lnTo>
                <a:lnTo>
                  <a:pt x="1352" y="282"/>
                </a:lnTo>
                <a:lnTo>
                  <a:pt x="1306" y="333"/>
                </a:lnTo>
                <a:lnTo>
                  <a:pt x="1259" y="388"/>
                </a:lnTo>
                <a:lnTo>
                  <a:pt x="1213" y="447"/>
                </a:lnTo>
                <a:lnTo>
                  <a:pt x="1166" y="511"/>
                </a:lnTo>
                <a:lnTo>
                  <a:pt x="1121" y="577"/>
                </a:lnTo>
                <a:lnTo>
                  <a:pt x="1075" y="646"/>
                </a:lnTo>
                <a:lnTo>
                  <a:pt x="1032" y="719"/>
                </a:lnTo>
                <a:lnTo>
                  <a:pt x="1012" y="757"/>
                </a:lnTo>
                <a:lnTo>
                  <a:pt x="991" y="797"/>
                </a:lnTo>
                <a:lnTo>
                  <a:pt x="970" y="836"/>
                </a:lnTo>
                <a:lnTo>
                  <a:pt x="950" y="876"/>
                </a:lnTo>
                <a:lnTo>
                  <a:pt x="931" y="917"/>
                </a:lnTo>
                <a:lnTo>
                  <a:pt x="912" y="958"/>
                </a:lnTo>
                <a:lnTo>
                  <a:pt x="894" y="1001"/>
                </a:lnTo>
                <a:lnTo>
                  <a:pt x="877" y="1044"/>
                </a:lnTo>
                <a:lnTo>
                  <a:pt x="860" y="1088"/>
                </a:lnTo>
                <a:lnTo>
                  <a:pt x="844" y="1132"/>
                </a:lnTo>
                <a:lnTo>
                  <a:pt x="829" y="1179"/>
                </a:lnTo>
                <a:lnTo>
                  <a:pt x="814" y="1224"/>
                </a:lnTo>
                <a:lnTo>
                  <a:pt x="801" y="1271"/>
                </a:lnTo>
                <a:lnTo>
                  <a:pt x="787" y="1319"/>
                </a:lnTo>
                <a:lnTo>
                  <a:pt x="775" y="1367"/>
                </a:lnTo>
                <a:lnTo>
                  <a:pt x="764" y="1416"/>
                </a:lnTo>
                <a:lnTo>
                  <a:pt x="754" y="1466"/>
                </a:lnTo>
                <a:lnTo>
                  <a:pt x="746" y="1515"/>
                </a:lnTo>
                <a:lnTo>
                  <a:pt x="737" y="1566"/>
                </a:lnTo>
                <a:lnTo>
                  <a:pt x="730" y="1618"/>
                </a:lnTo>
                <a:lnTo>
                  <a:pt x="723" y="1669"/>
                </a:lnTo>
                <a:lnTo>
                  <a:pt x="720" y="1722"/>
                </a:lnTo>
                <a:lnTo>
                  <a:pt x="716" y="1775"/>
                </a:lnTo>
                <a:lnTo>
                  <a:pt x="714" y="1829"/>
                </a:lnTo>
                <a:lnTo>
                  <a:pt x="712" y="1883"/>
                </a:lnTo>
                <a:lnTo>
                  <a:pt x="712" y="1936"/>
                </a:lnTo>
                <a:lnTo>
                  <a:pt x="714" y="1992"/>
                </a:lnTo>
                <a:lnTo>
                  <a:pt x="716" y="2048"/>
                </a:lnTo>
                <a:lnTo>
                  <a:pt x="723" y="2141"/>
                </a:lnTo>
                <a:lnTo>
                  <a:pt x="735" y="2237"/>
                </a:lnTo>
                <a:lnTo>
                  <a:pt x="747" y="2336"/>
                </a:lnTo>
                <a:lnTo>
                  <a:pt x="763" y="2437"/>
                </a:lnTo>
                <a:lnTo>
                  <a:pt x="780" y="2540"/>
                </a:lnTo>
                <a:lnTo>
                  <a:pt x="801" y="2644"/>
                </a:lnTo>
                <a:lnTo>
                  <a:pt x="823" y="2749"/>
                </a:lnTo>
                <a:lnTo>
                  <a:pt x="846" y="2856"/>
                </a:lnTo>
                <a:lnTo>
                  <a:pt x="872" y="2962"/>
                </a:lnTo>
                <a:lnTo>
                  <a:pt x="899" y="3069"/>
                </a:lnTo>
                <a:lnTo>
                  <a:pt x="926" y="3176"/>
                </a:lnTo>
                <a:lnTo>
                  <a:pt x="955" y="3281"/>
                </a:lnTo>
                <a:lnTo>
                  <a:pt x="985" y="3385"/>
                </a:lnTo>
                <a:lnTo>
                  <a:pt x="1014" y="3490"/>
                </a:lnTo>
                <a:lnTo>
                  <a:pt x="1045" y="3591"/>
                </a:lnTo>
                <a:lnTo>
                  <a:pt x="1075" y="3691"/>
                </a:lnTo>
                <a:lnTo>
                  <a:pt x="404" y="3521"/>
                </a:lnTo>
                <a:lnTo>
                  <a:pt x="0" y="5397"/>
                </a:lnTo>
                <a:lnTo>
                  <a:pt x="1362" y="4724"/>
                </a:lnTo>
                <a:lnTo>
                  <a:pt x="1768" y="5800"/>
                </a:lnTo>
                <a:lnTo>
                  <a:pt x="2174" y="4724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anchor="ctr">
            <a:normAutofit/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1" name="椭圆 10"/>
          <p:cNvSpPr/>
          <p:nvPr>
            <p:custDataLst>
              <p:tags r:id="rId6"/>
            </p:custDataLst>
          </p:nvPr>
        </p:nvSpPr>
        <p:spPr>
          <a:xfrm>
            <a:off x="8211185" y="1093788"/>
            <a:ext cx="1007745" cy="1007745"/>
          </a:xfrm>
          <a:prstGeom prst="ellipse">
            <a:avLst/>
          </a:prstGeom>
          <a:solidFill>
            <a:srgbClr val="1A1A8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20" name="KSO_Shape"/>
          <p:cNvSpPr/>
          <p:nvPr>
            <p:custDataLst>
              <p:tags r:id="rId7"/>
            </p:custDataLst>
          </p:nvPr>
        </p:nvSpPr>
        <p:spPr bwMode="auto">
          <a:xfrm>
            <a:off x="8444865" y="1330008"/>
            <a:ext cx="552450" cy="563245"/>
          </a:xfrm>
          <a:custGeom>
            <a:avLst/>
            <a:gdLst>
              <a:gd name="T0" fmla="*/ 2147483646 w 4946"/>
              <a:gd name="T1" fmla="*/ 0 h 5041"/>
              <a:gd name="T2" fmla="*/ 2147483646 w 4946"/>
              <a:gd name="T3" fmla="*/ 2147483646 h 5041"/>
              <a:gd name="T4" fmla="*/ 2147483646 w 4946"/>
              <a:gd name="T5" fmla="*/ 2147483646 h 5041"/>
              <a:gd name="T6" fmla="*/ 2147483646 w 4946"/>
              <a:gd name="T7" fmla="*/ 2147483646 h 5041"/>
              <a:gd name="T8" fmla="*/ 2147483646 w 4946"/>
              <a:gd name="T9" fmla="*/ 2147483646 h 5041"/>
              <a:gd name="T10" fmla="*/ 2147483646 w 4946"/>
              <a:gd name="T11" fmla="*/ 2147483646 h 5041"/>
              <a:gd name="T12" fmla="*/ 2147483646 w 4946"/>
              <a:gd name="T13" fmla="*/ 2147483646 h 5041"/>
              <a:gd name="T14" fmla="*/ 2147483646 w 4946"/>
              <a:gd name="T15" fmla="*/ 2147483646 h 5041"/>
              <a:gd name="T16" fmla="*/ 2147483646 w 4946"/>
              <a:gd name="T17" fmla="*/ 2147483646 h 5041"/>
              <a:gd name="T18" fmla="*/ 2147483646 w 4946"/>
              <a:gd name="T19" fmla="*/ 2147483646 h 5041"/>
              <a:gd name="T20" fmla="*/ 2147483646 w 4946"/>
              <a:gd name="T21" fmla="*/ 2147483646 h 5041"/>
              <a:gd name="T22" fmla="*/ 2147483646 w 4946"/>
              <a:gd name="T23" fmla="*/ 2147483646 h 5041"/>
              <a:gd name="T24" fmla="*/ 2147483646 w 4946"/>
              <a:gd name="T25" fmla="*/ 2147483646 h 5041"/>
              <a:gd name="T26" fmla="*/ 2147483646 w 4946"/>
              <a:gd name="T27" fmla="*/ 2147483646 h 5041"/>
              <a:gd name="T28" fmla="*/ 2147483646 w 4946"/>
              <a:gd name="T29" fmla="*/ 2147483646 h 5041"/>
              <a:gd name="T30" fmla="*/ 2147483646 w 4946"/>
              <a:gd name="T31" fmla="*/ 2147483646 h 5041"/>
              <a:gd name="T32" fmla="*/ 2147483646 w 4946"/>
              <a:gd name="T33" fmla="*/ 2147483646 h 5041"/>
              <a:gd name="T34" fmla="*/ 2147483646 w 4946"/>
              <a:gd name="T35" fmla="*/ 2147483646 h 5041"/>
              <a:gd name="T36" fmla="*/ 2147483646 w 4946"/>
              <a:gd name="T37" fmla="*/ 2147483646 h 5041"/>
              <a:gd name="T38" fmla="*/ 2147483646 w 4946"/>
              <a:gd name="T39" fmla="*/ 2147483646 h 5041"/>
              <a:gd name="T40" fmla="*/ 2147483646 w 4946"/>
              <a:gd name="T41" fmla="*/ 2147483646 h 5041"/>
              <a:gd name="T42" fmla="*/ 2147483646 w 4946"/>
              <a:gd name="T43" fmla="*/ 2147483646 h 5041"/>
              <a:gd name="T44" fmla="*/ 2147483646 w 4946"/>
              <a:gd name="T45" fmla="*/ 2147483646 h 5041"/>
              <a:gd name="T46" fmla="*/ 2147483646 w 4946"/>
              <a:gd name="T47" fmla="*/ 2147483646 h 5041"/>
              <a:gd name="T48" fmla="*/ 2147483646 w 4946"/>
              <a:gd name="T49" fmla="*/ 2147483646 h 5041"/>
              <a:gd name="T50" fmla="*/ 2147483646 w 4946"/>
              <a:gd name="T51" fmla="*/ 2147483646 h 5041"/>
              <a:gd name="T52" fmla="*/ 2147483646 w 4946"/>
              <a:gd name="T53" fmla="*/ 2147483646 h 5041"/>
              <a:gd name="T54" fmla="*/ 0 w 4946"/>
              <a:gd name="T55" fmla="*/ 2147483646 h 5041"/>
              <a:gd name="T56" fmla="*/ 2147483646 w 4946"/>
              <a:gd name="T57" fmla="*/ 2147483646 h 5041"/>
              <a:gd name="T58" fmla="*/ 2147483646 w 4946"/>
              <a:gd name="T59" fmla="*/ 2147483646 h 5041"/>
              <a:gd name="T60" fmla="*/ 2147483646 w 4946"/>
              <a:gd name="T61" fmla="*/ 2147483646 h 5041"/>
              <a:gd name="T62" fmla="*/ 2147483646 w 4946"/>
              <a:gd name="T63" fmla="*/ 2147483646 h 5041"/>
              <a:gd name="T64" fmla="*/ 2147483646 w 4946"/>
              <a:gd name="T65" fmla="*/ 2147483646 h 5041"/>
              <a:gd name="T66" fmla="*/ 2147483646 w 4946"/>
              <a:gd name="T67" fmla="*/ 2147483646 h 5041"/>
              <a:gd name="T68" fmla="*/ 2147483646 w 4946"/>
              <a:gd name="T69" fmla="*/ 2147483646 h 5041"/>
              <a:gd name="T70" fmla="*/ 2147483646 w 4946"/>
              <a:gd name="T71" fmla="*/ 2147483646 h 5041"/>
              <a:gd name="T72" fmla="*/ 2147483646 w 4946"/>
              <a:gd name="T73" fmla="*/ 2147483646 h 5041"/>
              <a:gd name="T74" fmla="*/ 2147483646 w 4946"/>
              <a:gd name="T75" fmla="*/ 2147483646 h 5041"/>
              <a:gd name="T76" fmla="*/ 2147483646 w 4946"/>
              <a:gd name="T77" fmla="*/ 2147483646 h 5041"/>
              <a:gd name="T78" fmla="*/ 2147483646 w 4946"/>
              <a:gd name="T79" fmla="*/ 2147483646 h 5041"/>
              <a:gd name="T80" fmla="*/ 2147483646 w 4946"/>
              <a:gd name="T81" fmla="*/ 2147483646 h 5041"/>
              <a:gd name="T82" fmla="*/ 2147483646 w 4946"/>
              <a:gd name="T83" fmla="*/ 2147483646 h 5041"/>
              <a:gd name="T84" fmla="*/ 2147483646 w 4946"/>
              <a:gd name="T85" fmla="*/ 2147483646 h 5041"/>
              <a:gd name="T86" fmla="*/ 2147483646 w 4946"/>
              <a:gd name="T87" fmla="*/ 2147483646 h 5041"/>
              <a:gd name="T88" fmla="*/ 2147483646 w 4946"/>
              <a:gd name="T89" fmla="*/ 2147483646 h 5041"/>
              <a:gd name="T90" fmla="*/ 2147483646 w 4946"/>
              <a:gd name="T91" fmla="*/ 2147483646 h 5041"/>
              <a:gd name="T92" fmla="*/ 2147483646 w 4946"/>
              <a:gd name="T93" fmla="*/ 2147483646 h 5041"/>
              <a:gd name="T94" fmla="*/ 2147483646 w 4946"/>
              <a:gd name="T95" fmla="*/ 2147483646 h 5041"/>
              <a:gd name="T96" fmla="*/ 2147483646 w 4946"/>
              <a:gd name="T97" fmla="*/ 2147483646 h 5041"/>
              <a:gd name="T98" fmla="*/ 2147483646 w 4946"/>
              <a:gd name="T99" fmla="*/ 2147483646 h 5041"/>
              <a:gd name="T100" fmla="*/ 2147483646 w 4946"/>
              <a:gd name="T101" fmla="*/ 2147483646 h 5041"/>
              <a:gd name="T102" fmla="*/ 2147483646 w 4946"/>
              <a:gd name="T103" fmla="*/ 2147483646 h 5041"/>
              <a:gd name="T104" fmla="*/ 2147483646 w 4946"/>
              <a:gd name="T105" fmla="*/ 2147483646 h 5041"/>
              <a:gd name="T106" fmla="*/ 2147483646 w 4946"/>
              <a:gd name="T107" fmla="*/ 2147483646 h 5041"/>
              <a:gd name="T108" fmla="*/ 2147483646 w 4946"/>
              <a:gd name="T109" fmla="*/ 2147483646 h 5041"/>
              <a:gd name="T110" fmla="*/ 2147483646 w 4946"/>
              <a:gd name="T111" fmla="*/ 2147483646 h 5041"/>
              <a:gd name="T112" fmla="*/ 2147483646 w 4946"/>
              <a:gd name="T113" fmla="*/ 2147483646 h 5041"/>
              <a:gd name="T114" fmla="*/ 2147483646 w 4946"/>
              <a:gd name="T115" fmla="*/ 2147483646 h 5041"/>
              <a:gd name="T116" fmla="*/ 2147483646 w 4946"/>
              <a:gd name="T117" fmla="*/ 2147483646 h 5041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4946" h="5041">
                <a:moveTo>
                  <a:pt x="4946" y="532"/>
                </a:moveTo>
                <a:lnTo>
                  <a:pt x="4534" y="270"/>
                </a:lnTo>
                <a:lnTo>
                  <a:pt x="4106" y="0"/>
                </a:lnTo>
                <a:lnTo>
                  <a:pt x="2142" y="3139"/>
                </a:lnTo>
                <a:lnTo>
                  <a:pt x="2117" y="3136"/>
                </a:lnTo>
                <a:lnTo>
                  <a:pt x="2091" y="3134"/>
                </a:lnTo>
                <a:lnTo>
                  <a:pt x="2066" y="3133"/>
                </a:lnTo>
                <a:lnTo>
                  <a:pt x="2039" y="3133"/>
                </a:lnTo>
                <a:lnTo>
                  <a:pt x="2014" y="3134"/>
                </a:lnTo>
                <a:lnTo>
                  <a:pt x="1989" y="3136"/>
                </a:lnTo>
                <a:lnTo>
                  <a:pt x="1963" y="3138"/>
                </a:lnTo>
                <a:lnTo>
                  <a:pt x="1938" y="3142"/>
                </a:lnTo>
                <a:lnTo>
                  <a:pt x="1912" y="3147"/>
                </a:lnTo>
                <a:lnTo>
                  <a:pt x="1888" y="3153"/>
                </a:lnTo>
                <a:lnTo>
                  <a:pt x="1862" y="3160"/>
                </a:lnTo>
                <a:lnTo>
                  <a:pt x="1838" y="3168"/>
                </a:lnTo>
                <a:lnTo>
                  <a:pt x="1813" y="3177"/>
                </a:lnTo>
                <a:lnTo>
                  <a:pt x="1789" y="3188"/>
                </a:lnTo>
                <a:lnTo>
                  <a:pt x="1765" y="3200"/>
                </a:lnTo>
                <a:lnTo>
                  <a:pt x="1742" y="3212"/>
                </a:lnTo>
                <a:lnTo>
                  <a:pt x="1719" y="3226"/>
                </a:lnTo>
                <a:lnTo>
                  <a:pt x="1695" y="3242"/>
                </a:lnTo>
                <a:lnTo>
                  <a:pt x="1673" y="3259"/>
                </a:lnTo>
                <a:lnTo>
                  <a:pt x="1651" y="3277"/>
                </a:lnTo>
                <a:lnTo>
                  <a:pt x="1629" y="3297"/>
                </a:lnTo>
                <a:lnTo>
                  <a:pt x="1609" y="3317"/>
                </a:lnTo>
                <a:lnTo>
                  <a:pt x="1587" y="3339"/>
                </a:lnTo>
                <a:lnTo>
                  <a:pt x="1568" y="3363"/>
                </a:lnTo>
                <a:lnTo>
                  <a:pt x="1547" y="3388"/>
                </a:lnTo>
                <a:lnTo>
                  <a:pt x="1529" y="3415"/>
                </a:lnTo>
                <a:lnTo>
                  <a:pt x="1510" y="3442"/>
                </a:lnTo>
                <a:lnTo>
                  <a:pt x="1492" y="3472"/>
                </a:lnTo>
                <a:lnTo>
                  <a:pt x="1475" y="3503"/>
                </a:lnTo>
                <a:lnTo>
                  <a:pt x="1459" y="3536"/>
                </a:lnTo>
                <a:lnTo>
                  <a:pt x="1442" y="3570"/>
                </a:lnTo>
                <a:lnTo>
                  <a:pt x="1427" y="3605"/>
                </a:lnTo>
                <a:lnTo>
                  <a:pt x="1411" y="3653"/>
                </a:lnTo>
                <a:lnTo>
                  <a:pt x="1393" y="3699"/>
                </a:lnTo>
                <a:lnTo>
                  <a:pt x="1373" y="3744"/>
                </a:lnTo>
                <a:lnTo>
                  <a:pt x="1354" y="3787"/>
                </a:lnTo>
                <a:lnTo>
                  <a:pt x="1332" y="3828"/>
                </a:lnTo>
                <a:lnTo>
                  <a:pt x="1311" y="3868"/>
                </a:lnTo>
                <a:lnTo>
                  <a:pt x="1289" y="3908"/>
                </a:lnTo>
                <a:lnTo>
                  <a:pt x="1265" y="3944"/>
                </a:lnTo>
                <a:lnTo>
                  <a:pt x="1241" y="3981"/>
                </a:lnTo>
                <a:lnTo>
                  <a:pt x="1216" y="4016"/>
                </a:lnTo>
                <a:lnTo>
                  <a:pt x="1191" y="4048"/>
                </a:lnTo>
                <a:lnTo>
                  <a:pt x="1165" y="4081"/>
                </a:lnTo>
                <a:lnTo>
                  <a:pt x="1139" y="4111"/>
                </a:lnTo>
                <a:lnTo>
                  <a:pt x="1111" y="4141"/>
                </a:lnTo>
                <a:lnTo>
                  <a:pt x="1084" y="4170"/>
                </a:lnTo>
                <a:lnTo>
                  <a:pt x="1056" y="4197"/>
                </a:lnTo>
                <a:lnTo>
                  <a:pt x="1028" y="4222"/>
                </a:lnTo>
                <a:lnTo>
                  <a:pt x="999" y="4248"/>
                </a:lnTo>
                <a:lnTo>
                  <a:pt x="970" y="4271"/>
                </a:lnTo>
                <a:lnTo>
                  <a:pt x="940" y="4295"/>
                </a:lnTo>
                <a:lnTo>
                  <a:pt x="911" y="4316"/>
                </a:lnTo>
                <a:lnTo>
                  <a:pt x="881" y="4337"/>
                </a:lnTo>
                <a:lnTo>
                  <a:pt x="852" y="4356"/>
                </a:lnTo>
                <a:lnTo>
                  <a:pt x="821" y="4375"/>
                </a:lnTo>
                <a:lnTo>
                  <a:pt x="792" y="4393"/>
                </a:lnTo>
                <a:lnTo>
                  <a:pt x="761" y="4410"/>
                </a:lnTo>
                <a:lnTo>
                  <a:pt x="731" y="4425"/>
                </a:lnTo>
                <a:lnTo>
                  <a:pt x="701" y="4440"/>
                </a:lnTo>
                <a:lnTo>
                  <a:pt x="671" y="4455"/>
                </a:lnTo>
                <a:lnTo>
                  <a:pt x="641" y="4468"/>
                </a:lnTo>
                <a:lnTo>
                  <a:pt x="611" y="4480"/>
                </a:lnTo>
                <a:lnTo>
                  <a:pt x="582" y="4492"/>
                </a:lnTo>
                <a:lnTo>
                  <a:pt x="524" y="4513"/>
                </a:lnTo>
                <a:lnTo>
                  <a:pt x="468" y="4531"/>
                </a:lnTo>
                <a:lnTo>
                  <a:pt x="413" y="4547"/>
                </a:lnTo>
                <a:lnTo>
                  <a:pt x="359" y="4561"/>
                </a:lnTo>
                <a:lnTo>
                  <a:pt x="309" y="4572"/>
                </a:lnTo>
                <a:lnTo>
                  <a:pt x="261" y="4581"/>
                </a:lnTo>
                <a:lnTo>
                  <a:pt x="215" y="4588"/>
                </a:lnTo>
                <a:lnTo>
                  <a:pt x="174" y="4594"/>
                </a:lnTo>
                <a:lnTo>
                  <a:pt x="135" y="4598"/>
                </a:lnTo>
                <a:lnTo>
                  <a:pt x="102" y="4601"/>
                </a:lnTo>
                <a:lnTo>
                  <a:pt x="72" y="4603"/>
                </a:lnTo>
                <a:lnTo>
                  <a:pt x="47" y="4604"/>
                </a:lnTo>
                <a:lnTo>
                  <a:pt x="12" y="4605"/>
                </a:lnTo>
                <a:lnTo>
                  <a:pt x="0" y="4605"/>
                </a:lnTo>
                <a:lnTo>
                  <a:pt x="17" y="4616"/>
                </a:lnTo>
                <a:lnTo>
                  <a:pt x="68" y="4645"/>
                </a:lnTo>
                <a:lnTo>
                  <a:pt x="105" y="4666"/>
                </a:lnTo>
                <a:lnTo>
                  <a:pt x="150" y="4689"/>
                </a:lnTo>
                <a:lnTo>
                  <a:pt x="201" y="4714"/>
                </a:lnTo>
                <a:lnTo>
                  <a:pt x="258" y="4743"/>
                </a:lnTo>
                <a:lnTo>
                  <a:pt x="321" y="4773"/>
                </a:lnTo>
                <a:lnTo>
                  <a:pt x="390" y="4802"/>
                </a:lnTo>
                <a:lnTo>
                  <a:pt x="466" y="4833"/>
                </a:lnTo>
                <a:lnTo>
                  <a:pt x="545" y="4863"/>
                </a:lnTo>
                <a:lnTo>
                  <a:pt x="587" y="4878"/>
                </a:lnTo>
                <a:lnTo>
                  <a:pt x="630" y="4893"/>
                </a:lnTo>
                <a:lnTo>
                  <a:pt x="673" y="4908"/>
                </a:lnTo>
                <a:lnTo>
                  <a:pt x="718" y="4921"/>
                </a:lnTo>
                <a:lnTo>
                  <a:pt x="764" y="4935"/>
                </a:lnTo>
                <a:lnTo>
                  <a:pt x="811" y="4949"/>
                </a:lnTo>
                <a:lnTo>
                  <a:pt x="858" y="4961"/>
                </a:lnTo>
                <a:lnTo>
                  <a:pt x="907" y="4973"/>
                </a:lnTo>
                <a:lnTo>
                  <a:pt x="956" y="4983"/>
                </a:lnTo>
                <a:lnTo>
                  <a:pt x="1006" y="4995"/>
                </a:lnTo>
                <a:lnTo>
                  <a:pt x="1057" y="5004"/>
                </a:lnTo>
                <a:lnTo>
                  <a:pt x="1108" y="5012"/>
                </a:lnTo>
                <a:lnTo>
                  <a:pt x="1160" y="5020"/>
                </a:lnTo>
                <a:lnTo>
                  <a:pt x="1213" y="5026"/>
                </a:lnTo>
                <a:lnTo>
                  <a:pt x="1266" y="5032"/>
                </a:lnTo>
                <a:lnTo>
                  <a:pt x="1320" y="5036"/>
                </a:lnTo>
                <a:lnTo>
                  <a:pt x="1374" y="5039"/>
                </a:lnTo>
                <a:lnTo>
                  <a:pt x="1429" y="5040"/>
                </a:lnTo>
                <a:lnTo>
                  <a:pt x="1484" y="5041"/>
                </a:lnTo>
                <a:lnTo>
                  <a:pt x="1539" y="5040"/>
                </a:lnTo>
                <a:lnTo>
                  <a:pt x="1594" y="5037"/>
                </a:lnTo>
                <a:lnTo>
                  <a:pt x="1650" y="5033"/>
                </a:lnTo>
                <a:lnTo>
                  <a:pt x="1706" y="5027"/>
                </a:lnTo>
                <a:lnTo>
                  <a:pt x="1762" y="5019"/>
                </a:lnTo>
                <a:lnTo>
                  <a:pt x="1818" y="5010"/>
                </a:lnTo>
                <a:lnTo>
                  <a:pt x="1874" y="4999"/>
                </a:lnTo>
                <a:lnTo>
                  <a:pt x="1930" y="4985"/>
                </a:lnTo>
                <a:lnTo>
                  <a:pt x="1986" y="4970"/>
                </a:lnTo>
                <a:lnTo>
                  <a:pt x="2043" y="4953"/>
                </a:lnTo>
                <a:lnTo>
                  <a:pt x="2099" y="4933"/>
                </a:lnTo>
                <a:lnTo>
                  <a:pt x="2155" y="4912"/>
                </a:lnTo>
                <a:lnTo>
                  <a:pt x="2210" y="4888"/>
                </a:lnTo>
                <a:lnTo>
                  <a:pt x="2265" y="4862"/>
                </a:lnTo>
                <a:lnTo>
                  <a:pt x="2320" y="4834"/>
                </a:lnTo>
                <a:lnTo>
                  <a:pt x="2375" y="4802"/>
                </a:lnTo>
                <a:lnTo>
                  <a:pt x="2429" y="4768"/>
                </a:lnTo>
                <a:lnTo>
                  <a:pt x="2455" y="4751"/>
                </a:lnTo>
                <a:lnTo>
                  <a:pt x="2482" y="4733"/>
                </a:lnTo>
                <a:lnTo>
                  <a:pt x="2508" y="4713"/>
                </a:lnTo>
                <a:lnTo>
                  <a:pt x="2535" y="4694"/>
                </a:lnTo>
                <a:lnTo>
                  <a:pt x="2561" y="4673"/>
                </a:lnTo>
                <a:lnTo>
                  <a:pt x="2588" y="4652"/>
                </a:lnTo>
                <a:lnTo>
                  <a:pt x="2614" y="4630"/>
                </a:lnTo>
                <a:lnTo>
                  <a:pt x="2639" y="4608"/>
                </a:lnTo>
                <a:lnTo>
                  <a:pt x="2661" y="4588"/>
                </a:lnTo>
                <a:lnTo>
                  <a:pt x="2681" y="4569"/>
                </a:lnTo>
                <a:lnTo>
                  <a:pt x="2701" y="4547"/>
                </a:lnTo>
                <a:lnTo>
                  <a:pt x="2719" y="4527"/>
                </a:lnTo>
                <a:lnTo>
                  <a:pt x="2737" y="4506"/>
                </a:lnTo>
                <a:lnTo>
                  <a:pt x="2755" y="4483"/>
                </a:lnTo>
                <a:lnTo>
                  <a:pt x="2771" y="4461"/>
                </a:lnTo>
                <a:lnTo>
                  <a:pt x="2786" y="4438"/>
                </a:lnTo>
                <a:lnTo>
                  <a:pt x="2800" y="4415"/>
                </a:lnTo>
                <a:lnTo>
                  <a:pt x="2815" y="4392"/>
                </a:lnTo>
                <a:lnTo>
                  <a:pt x="2827" y="4367"/>
                </a:lnTo>
                <a:lnTo>
                  <a:pt x="2839" y="4344"/>
                </a:lnTo>
                <a:lnTo>
                  <a:pt x="2850" y="4319"/>
                </a:lnTo>
                <a:lnTo>
                  <a:pt x="2861" y="4294"/>
                </a:lnTo>
                <a:lnTo>
                  <a:pt x="2871" y="4268"/>
                </a:lnTo>
                <a:lnTo>
                  <a:pt x="2880" y="4243"/>
                </a:lnTo>
                <a:lnTo>
                  <a:pt x="2887" y="4217"/>
                </a:lnTo>
                <a:lnTo>
                  <a:pt x="2894" y="4192"/>
                </a:lnTo>
                <a:lnTo>
                  <a:pt x="2900" y="4166"/>
                </a:lnTo>
                <a:lnTo>
                  <a:pt x="2906" y="4140"/>
                </a:lnTo>
                <a:lnTo>
                  <a:pt x="2910" y="4113"/>
                </a:lnTo>
                <a:lnTo>
                  <a:pt x="2915" y="4087"/>
                </a:lnTo>
                <a:lnTo>
                  <a:pt x="2918" y="4061"/>
                </a:lnTo>
                <a:lnTo>
                  <a:pt x="2919" y="4034"/>
                </a:lnTo>
                <a:lnTo>
                  <a:pt x="2921" y="4008"/>
                </a:lnTo>
                <a:lnTo>
                  <a:pt x="2921" y="3981"/>
                </a:lnTo>
                <a:lnTo>
                  <a:pt x="2920" y="3955"/>
                </a:lnTo>
                <a:lnTo>
                  <a:pt x="2919" y="3928"/>
                </a:lnTo>
                <a:lnTo>
                  <a:pt x="2917" y="3901"/>
                </a:lnTo>
                <a:lnTo>
                  <a:pt x="2912" y="3874"/>
                </a:lnTo>
                <a:lnTo>
                  <a:pt x="2909" y="3849"/>
                </a:lnTo>
                <a:lnTo>
                  <a:pt x="2904" y="3822"/>
                </a:lnTo>
                <a:lnTo>
                  <a:pt x="4946" y="532"/>
                </a:lnTo>
                <a:close/>
                <a:moveTo>
                  <a:pt x="2479" y="3126"/>
                </a:moveTo>
                <a:lnTo>
                  <a:pt x="2732" y="2726"/>
                </a:lnTo>
                <a:lnTo>
                  <a:pt x="3096" y="2957"/>
                </a:lnTo>
                <a:lnTo>
                  <a:pt x="2842" y="3358"/>
                </a:lnTo>
                <a:lnTo>
                  <a:pt x="2479" y="3126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anchor="ctr">
            <a:normAutofit/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2" name="椭圆 21"/>
          <p:cNvSpPr/>
          <p:nvPr>
            <p:custDataLst>
              <p:tags r:id="rId8"/>
            </p:custDataLst>
          </p:nvPr>
        </p:nvSpPr>
        <p:spPr>
          <a:xfrm>
            <a:off x="7937500" y="2613025"/>
            <a:ext cx="1593850" cy="1590040"/>
          </a:xfrm>
          <a:prstGeom prst="ellipse">
            <a:avLst/>
          </a:prstGeom>
          <a:solidFill>
            <a:srgbClr val="C0504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cxnSp>
        <p:nvCxnSpPr>
          <p:cNvPr id="29" name="直接连接符 28"/>
          <p:cNvCxnSpPr/>
          <p:nvPr>
            <p:custDataLst>
              <p:tags r:id="rId9"/>
            </p:custDataLst>
          </p:nvPr>
        </p:nvCxnSpPr>
        <p:spPr>
          <a:xfrm flipH="1">
            <a:off x="7085330" y="1815783"/>
            <a:ext cx="1022350" cy="0"/>
          </a:xfrm>
          <a:prstGeom prst="line">
            <a:avLst/>
          </a:prstGeom>
          <a:noFill/>
          <a:ln w="952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</a:ln>
          <a:effectLst/>
        </p:spPr>
      </p:cxnSp>
      <p:cxnSp>
        <p:nvCxnSpPr>
          <p:cNvPr id="31" name="直接连接符 30"/>
          <p:cNvCxnSpPr/>
          <p:nvPr>
            <p:custDataLst>
              <p:tags r:id="rId10"/>
            </p:custDataLst>
          </p:nvPr>
        </p:nvCxnSpPr>
        <p:spPr>
          <a:xfrm flipV="1">
            <a:off x="7085330" y="1394143"/>
            <a:ext cx="0" cy="421640"/>
          </a:xfrm>
          <a:prstGeom prst="line">
            <a:avLst/>
          </a:prstGeom>
          <a:noFill/>
          <a:ln w="952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</a:ln>
          <a:effectLst/>
        </p:spPr>
      </p:cxnSp>
      <p:cxnSp>
        <p:nvCxnSpPr>
          <p:cNvPr id="33" name="直接连接符 32"/>
          <p:cNvCxnSpPr/>
          <p:nvPr>
            <p:custDataLst>
              <p:tags r:id="rId11"/>
            </p:custDataLst>
          </p:nvPr>
        </p:nvCxnSpPr>
        <p:spPr>
          <a:xfrm flipH="1">
            <a:off x="6094730" y="1394143"/>
            <a:ext cx="990600" cy="0"/>
          </a:xfrm>
          <a:prstGeom prst="line">
            <a:avLst/>
          </a:prstGeom>
          <a:noFill/>
          <a:ln w="952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  <a:tailEnd type="oval"/>
          </a:ln>
          <a:effectLst/>
        </p:spPr>
      </p:cxnSp>
      <p:cxnSp>
        <p:nvCxnSpPr>
          <p:cNvPr id="43" name="直接连接符 42"/>
          <p:cNvCxnSpPr/>
          <p:nvPr>
            <p:custDataLst>
              <p:tags r:id="rId12"/>
            </p:custDataLst>
          </p:nvPr>
        </p:nvCxnSpPr>
        <p:spPr>
          <a:xfrm rot="10800000">
            <a:off x="10090785" y="2805113"/>
            <a:ext cx="0" cy="492125"/>
          </a:xfrm>
          <a:prstGeom prst="line">
            <a:avLst/>
          </a:prstGeom>
          <a:noFill/>
          <a:ln w="952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</a:ln>
          <a:effectLst/>
        </p:spPr>
      </p:cxnSp>
      <p:cxnSp>
        <p:nvCxnSpPr>
          <p:cNvPr id="44" name="直接连接符 43"/>
          <p:cNvCxnSpPr/>
          <p:nvPr>
            <p:custDataLst>
              <p:tags r:id="rId13"/>
            </p:custDataLst>
          </p:nvPr>
        </p:nvCxnSpPr>
        <p:spPr>
          <a:xfrm rot="10800000" flipH="1">
            <a:off x="10090785" y="2805113"/>
            <a:ext cx="1504950" cy="0"/>
          </a:xfrm>
          <a:prstGeom prst="line">
            <a:avLst/>
          </a:prstGeom>
          <a:noFill/>
          <a:ln w="952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  <a:tailEnd type="oval"/>
          </a:ln>
          <a:effectLst/>
        </p:spPr>
      </p:cxnSp>
      <p:sp>
        <p:nvSpPr>
          <p:cNvPr id="49" name="文本框 48"/>
          <p:cNvSpPr txBox="1"/>
          <p:nvPr>
            <p:custDataLst>
              <p:tags r:id="rId14"/>
            </p:custDataLst>
          </p:nvPr>
        </p:nvSpPr>
        <p:spPr>
          <a:xfrm>
            <a:off x="3771900" y="1613535"/>
            <a:ext cx="2774315" cy="159067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智能财报阅读：</a:t>
            </a:r>
            <a:endParaRPr lang="zh-CN" altLang="en-US" sz="1600" b="1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zh-CN" altLang="en-US" sz="1400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理性决策与投资；</a:t>
            </a:r>
            <a:endParaRPr lang="zh-CN" altLang="en-US" sz="1400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zh-CN" altLang="en-US" sz="1400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增加信息利用率；</a:t>
            </a:r>
            <a:endParaRPr lang="zh-CN" altLang="en-US" sz="1400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zh-CN" altLang="en-US" sz="1400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把握企业最新动向</a:t>
            </a:r>
            <a:r>
              <a:rPr lang="en-US" altLang="zh-CN" sz="1400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;</a:t>
            </a:r>
            <a:endParaRPr lang="zh-CN" altLang="en-US" sz="1400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indent="0" algn="l">
              <a:lnSpc>
                <a:spcPct val="120000"/>
              </a:lnSpc>
              <a:buNone/>
            </a:pPr>
            <a:endParaRPr lang="zh-CN" altLang="en-US" sz="1400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15"/>
            </p:custDataLst>
          </p:nvPr>
        </p:nvSpPr>
        <p:spPr>
          <a:xfrm>
            <a:off x="3314745" y="1158643"/>
            <a:ext cx="1695219" cy="363736"/>
          </a:xfrm>
          <a:prstGeom prst="rect">
            <a:avLst/>
          </a:prstGeom>
          <a:noFill/>
        </p:spPr>
        <p:txBody>
          <a:bodyPr wrap="square" bIns="0" rtlCol="0" anchor="b" anchorCtr="0"/>
          <a:lstStyle/>
          <a:p>
            <a:pPr marL="0" indent="0" algn="l">
              <a:lnSpc>
                <a:spcPct val="120000"/>
              </a:lnSpc>
              <a:buNone/>
            </a:pPr>
            <a:r>
              <a:rPr lang="zh-CN" altLang="en-US" sz="1600" b="1" spc="300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终端投资者</a:t>
            </a:r>
            <a:endParaRPr lang="zh-CN" altLang="en-US" sz="1600" b="1" spc="300">
              <a:solidFill>
                <a:srgbClr val="1A1A84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16"/>
            </p:custDataLst>
          </p:nvPr>
        </p:nvSpPr>
        <p:spPr>
          <a:xfrm>
            <a:off x="3760470" y="5882640"/>
            <a:ext cx="3797300" cy="1247775"/>
          </a:xfrm>
          <a:prstGeom prst="rect">
            <a:avLst/>
          </a:prstGeom>
          <a:noFill/>
        </p:spPr>
        <p:txBody>
          <a:bodyPr wrap="square" tIns="0" rtlCol="0"/>
          <a:lstStyle/>
          <a:p>
            <a:pPr algn="l">
              <a:lnSpc>
                <a:spcPct val="120000"/>
              </a:lnSpc>
            </a:pPr>
            <a:r>
              <a:rPr lang="zh-CN" altLang="en-US" sz="16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服务：</a:t>
            </a:r>
            <a:endParaRPr lang="zh-CN" altLang="en-US" sz="1600" b="1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zh-CN" altLang="en-US" sz="1400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给予银行投资者智能财报阅读体验；</a:t>
            </a:r>
            <a:endParaRPr lang="zh-CN" altLang="en-US" sz="1400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0" algn="l">
              <a:lnSpc>
                <a:spcPct val="120000"/>
              </a:lnSpc>
              <a:buNone/>
            </a:pPr>
            <a:r>
              <a:rPr lang="zh-CN" altLang="en-US" sz="16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经济活动：</a:t>
            </a:r>
            <a:endParaRPr lang="zh-CN" altLang="en-US" sz="1600" b="1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indent="0" algn="l">
              <a:lnSpc>
                <a:spcPct val="120000"/>
              </a:lnSpc>
              <a:buNone/>
            </a:pPr>
            <a:r>
              <a:rPr lang="zh-CN" altLang="en-US" sz="1400" spc="15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为银行对企业授信和评级提供依据；</a:t>
            </a:r>
            <a:endParaRPr lang="zh-CN" altLang="en-US" sz="1400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5" name="文本框 54"/>
          <p:cNvSpPr txBox="1"/>
          <p:nvPr>
            <p:custDataLst>
              <p:tags r:id="rId17"/>
            </p:custDataLst>
          </p:nvPr>
        </p:nvSpPr>
        <p:spPr>
          <a:xfrm>
            <a:off x="11271250" y="2882265"/>
            <a:ext cx="2764155" cy="3601085"/>
          </a:xfrm>
          <a:prstGeom prst="rect">
            <a:avLst/>
          </a:prstGeom>
          <a:noFill/>
        </p:spPr>
        <p:txBody>
          <a:bodyPr wrap="square" tIns="0" rtlCol="0"/>
          <a:lstStyle/>
          <a:p>
            <a:pPr>
              <a:lnSpc>
                <a:spcPct val="120000"/>
              </a:lnSpc>
            </a:pPr>
            <a:r>
              <a:rPr lang="en-US" altLang="zh-CN" sz="16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AI</a:t>
            </a:r>
            <a:r>
              <a:rPr lang="zh-CN" altLang="en-US" sz="16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独董：</a:t>
            </a:r>
            <a:endParaRPr lang="zh-CN" altLang="en-US" sz="1600" b="1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400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向董事会提议或解聘会计师事务所；</a:t>
            </a:r>
            <a:endParaRPr lang="zh-CN" altLang="en-US" sz="1400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400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提请召开临时股东大会；</a:t>
            </a:r>
            <a:endParaRPr lang="zh-CN" altLang="en-US" sz="1400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400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出具独立财务顾问报告；</a:t>
            </a:r>
            <a:endParaRPr lang="zh-CN" altLang="en-US" sz="1400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6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AI</a:t>
            </a:r>
            <a:r>
              <a:rPr lang="zh-CN" altLang="en-US" sz="1600" b="1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财务顾问：</a:t>
            </a:r>
            <a:endParaRPr lang="zh-CN" altLang="en-US" sz="1600" b="1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400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搜寻收购目标；</a:t>
            </a:r>
            <a:endParaRPr lang="zh-CN" altLang="en-US" sz="1400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400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判定重大资产重组；</a:t>
            </a:r>
            <a:endParaRPr lang="zh-CN" altLang="en-US" sz="1400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400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进行股权激励；</a:t>
            </a:r>
            <a:endParaRPr lang="zh-CN" altLang="en-US" sz="1400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400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限售股份上市监控管理；</a:t>
            </a:r>
            <a:endParaRPr lang="zh-CN" altLang="en-US" sz="1400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400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募集资金管理发表意见；</a:t>
            </a:r>
            <a:endParaRPr lang="zh-CN" altLang="en-US" sz="1400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400" spc="1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相对于企业erp的内部管理导向更偏向对外导向。</a:t>
            </a:r>
            <a:endParaRPr lang="zh-CN" altLang="en-US" sz="1400" spc="1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6" name="文本框 55"/>
          <p:cNvSpPr txBox="1"/>
          <p:nvPr>
            <p:custDataLst>
              <p:tags r:id="rId18"/>
            </p:custDataLst>
          </p:nvPr>
        </p:nvSpPr>
        <p:spPr>
          <a:xfrm>
            <a:off x="10974255" y="2281004"/>
            <a:ext cx="1695216" cy="363736"/>
          </a:xfrm>
          <a:prstGeom prst="rect">
            <a:avLst/>
          </a:prstGeom>
          <a:noFill/>
        </p:spPr>
        <p:txBody>
          <a:bodyPr wrap="square" bIns="0" rtlCol="0" anchor="b" anchorCtr="0"/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1600" b="1" spc="300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企业</a:t>
            </a:r>
            <a:r>
              <a:rPr lang="zh-CN" altLang="en-US" sz="1600" b="1" spc="300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客户</a:t>
            </a:r>
            <a:endParaRPr lang="zh-CN" altLang="en-US" sz="1600" b="1" spc="300">
              <a:solidFill>
                <a:srgbClr val="1A1A84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上箭头 57"/>
          <p:cNvSpPr/>
          <p:nvPr>
            <p:custDataLst>
              <p:tags r:id="rId19"/>
            </p:custDataLst>
          </p:nvPr>
        </p:nvSpPr>
        <p:spPr>
          <a:xfrm rot="16200000" flipH="1">
            <a:off x="5165090" y="1504315"/>
            <a:ext cx="601980" cy="4182745"/>
          </a:xfrm>
          <a:prstGeom prst="upArrow">
            <a:avLst>
              <a:gd name="adj1" fmla="val 57862"/>
              <a:gd name="adj2" fmla="val 61457"/>
            </a:avLst>
          </a:prstGeom>
          <a:solidFill>
            <a:srgbClr val="1A1A8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59" name="上箭头 58"/>
          <p:cNvSpPr/>
          <p:nvPr>
            <p:custDataLst>
              <p:tags r:id="rId20"/>
            </p:custDataLst>
          </p:nvPr>
        </p:nvSpPr>
        <p:spPr>
          <a:xfrm>
            <a:off x="8547966" y="2217847"/>
            <a:ext cx="346746" cy="297426"/>
          </a:xfrm>
          <a:prstGeom prst="upArrow">
            <a:avLst>
              <a:gd name="adj1" fmla="val 57862"/>
              <a:gd name="adj2" fmla="val 61457"/>
            </a:avLst>
          </a:prstGeom>
          <a:solidFill>
            <a:srgbClr val="1A1A8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60" name="上箭头 59"/>
          <p:cNvSpPr/>
          <p:nvPr>
            <p:custDataLst>
              <p:tags r:id="rId21"/>
            </p:custDataLst>
          </p:nvPr>
        </p:nvSpPr>
        <p:spPr>
          <a:xfrm rot="7200000">
            <a:off x="9536555" y="3551248"/>
            <a:ext cx="346746" cy="297426"/>
          </a:xfrm>
          <a:prstGeom prst="upArrow">
            <a:avLst>
              <a:gd name="adj1" fmla="val 57862"/>
              <a:gd name="adj2" fmla="val 61457"/>
            </a:avLst>
          </a:prstGeom>
          <a:solidFill>
            <a:srgbClr val="1A1A8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152130" y="3133090"/>
            <a:ext cx="11639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</a:rPr>
              <a:t>智能财报</a:t>
            </a:r>
            <a:r>
              <a:rPr lang="en-US" altLang="zh-CN" sz="1600" b="1">
                <a:solidFill>
                  <a:schemeClr val="bg1"/>
                </a:solidFill>
              </a:rPr>
              <a:t>e</a:t>
            </a:r>
            <a:r>
              <a:rPr lang="zh-CN" altLang="en-US" sz="1600" b="1">
                <a:solidFill>
                  <a:schemeClr val="bg1"/>
                </a:solidFill>
              </a:rPr>
              <a:t>可读</a:t>
            </a:r>
            <a:endParaRPr lang="zh-CN" altLang="en-US" sz="1600" b="1">
              <a:solidFill>
                <a:schemeClr val="bg1"/>
              </a:solidFill>
            </a:endParaRPr>
          </a:p>
        </p:txBody>
      </p:sp>
      <p:sp>
        <p:nvSpPr>
          <p:cNvPr id="27" name="上箭头 26"/>
          <p:cNvSpPr/>
          <p:nvPr>
            <p:custDataLst>
              <p:tags r:id="rId22"/>
            </p:custDataLst>
          </p:nvPr>
        </p:nvSpPr>
        <p:spPr>
          <a:xfrm rot="10800000">
            <a:off x="8603317" y="4261178"/>
            <a:ext cx="346746" cy="297426"/>
          </a:xfrm>
          <a:prstGeom prst="upArrow">
            <a:avLst>
              <a:gd name="adj1" fmla="val 57862"/>
              <a:gd name="adj2" fmla="val 61457"/>
            </a:avLst>
          </a:prstGeom>
          <a:solidFill>
            <a:srgbClr val="1A1A8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23"/>
            </p:custDataLst>
          </p:nvPr>
        </p:nvCxnSpPr>
        <p:spPr>
          <a:xfrm>
            <a:off x="8813800" y="5673408"/>
            <a:ext cx="0" cy="369570"/>
          </a:xfrm>
          <a:prstGeom prst="line">
            <a:avLst/>
          </a:prstGeom>
          <a:noFill/>
          <a:ln w="952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</a:ln>
          <a:effectLst/>
        </p:spPr>
      </p:cxnSp>
      <p:cxnSp>
        <p:nvCxnSpPr>
          <p:cNvPr id="35" name="直接连接符 34"/>
          <p:cNvCxnSpPr/>
          <p:nvPr>
            <p:custDataLst>
              <p:tags r:id="rId24"/>
            </p:custDataLst>
          </p:nvPr>
        </p:nvCxnSpPr>
        <p:spPr>
          <a:xfrm flipH="1" flipV="1">
            <a:off x="7734300" y="6056630"/>
            <a:ext cx="1066800" cy="10160"/>
          </a:xfrm>
          <a:prstGeom prst="line">
            <a:avLst/>
          </a:prstGeom>
          <a:noFill/>
          <a:ln w="952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  <a:tailEnd type="oval"/>
          </a:ln>
          <a:effectLst/>
        </p:spPr>
      </p:cxnSp>
      <p:sp>
        <p:nvSpPr>
          <p:cNvPr id="37" name="矩形 36"/>
          <p:cNvSpPr/>
          <p:nvPr>
            <p:custDataLst>
              <p:tags r:id="rId25"/>
            </p:custDataLst>
          </p:nvPr>
        </p:nvSpPr>
        <p:spPr>
          <a:xfrm>
            <a:off x="1111250" y="3321685"/>
            <a:ext cx="1297305" cy="575310"/>
          </a:xfrm>
          <a:prstGeom prst="rect">
            <a:avLst/>
          </a:prstGeom>
        </p:spPr>
        <p:txBody>
          <a:bodyPr wrap="square" anchor="ctr" anchorCtr="0"/>
          <a:lstStyle/>
          <a:p>
            <a:pPr algn="just">
              <a:lnSpc>
                <a:spcPct val="120000"/>
              </a:lnSpc>
            </a:pPr>
            <a:r>
              <a:rPr lang="zh-CN" altLang="da-DK" sz="1600" b="1" kern="0" dirty="0">
                <a:solidFill>
                  <a:srgbClr val="2D8E9C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收费模式</a:t>
            </a:r>
            <a:endParaRPr lang="zh-CN" altLang="da-DK" sz="1600" b="1" kern="0" dirty="0">
              <a:solidFill>
                <a:srgbClr val="2D8E9C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9" name="波形 38"/>
          <p:cNvSpPr/>
          <p:nvPr>
            <p:custDataLst>
              <p:tags r:id="rId26"/>
            </p:custDataLst>
          </p:nvPr>
        </p:nvSpPr>
        <p:spPr>
          <a:xfrm>
            <a:off x="285115" y="4493895"/>
            <a:ext cx="1360170" cy="766445"/>
          </a:xfrm>
          <a:prstGeom prst="wave">
            <a:avLst/>
          </a:prstGeom>
          <a:solidFill>
            <a:srgbClr val="2D8E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algn="ctr"/>
            <a:r>
              <a:rPr lang="en-US" altLang="zh-CN" sz="1600" b="1" dirty="0">
                <a:solidFill>
                  <a:sysClr val="window" lastClr="FFFFFF"/>
                </a:solidFill>
              </a:rPr>
              <a:t>AI</a:t>
            </a:r>
            <a:r>
              <a:rPr lang="zh-CN" altLang="en-US" sz="1600" b="1" dirty="0">
                <a:solidFill>
                  <a:sysClr val="window" lastClr="FFFFFF"/>
                </a:solidFill>
              </a:rPr>
              <a:t>独董</a:t>
            </a:r>
            <a:endParaRPr lang="zh-CN" altLang="en-US" sz="1600" b="1" dirty="0">
              <a:solidFill>
                <a:sysClr val="window" lastClr="FFFFFF"/>
              </a:solidFill>
            </a:endParaRPr>
          </a:p>
        </p:txBody>
      </p:sp>
      <p:sp>
        <p:nvSpPr>
          <p:cNvPr id="40" name="波形 39"/>
          <p:cNvSpPr/>
          <p:nvPr>
            <p:custDataLst>
              <p:tags r:id="rId27"/>
            </p:custDataLst>
          </p:nvPr>
        </p:nvSpPr>
        <p:spPr>
          <a:xfrm>
            <a:off x="1772920" y="4493895"/>
            <a:ext cx="1489075" cy="766445"/>
          </a:xfrm>
          <a:prstGeom prst="wave">
            <a:avLst/>
          </a:prstGeom>
          <a:solidFill>
            <a:srgbClr val="2D8E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algn="ctr"/>
            <a:r>
              <a:rPr lang="en-US" altLang="zh-CN" sz="1600" b="1" dirty="0">
                <a:solidFill>
                  <a:sysClr val="window" lastClr="FFFFFF"/>
                </a:solidFill>
              </a:rPr>
              <a:t>AI</a:t>
            </a:r>
            <a:r>
              <a:rPr lang="zh-CN" altLang="en-US" sz="1600" b="1" dirty="0">
                <a:solidFill>
                  <a:sysClr val="window" lastClr="FFFFFF"/>
                </a:solidFill>
              </a:rPr>
              <a:t>财务顾问</a:t>
            </a:r>
            <a:endParaRPr lang="zh-CN" altLang="en-US" sz="1600" b="1" dirty="0">
              <a:solidFill>
                <a:sysClr val="window" lastClr="FFFFFF"/>
              </a:solidFill>
            </a:endParaRPr>
          </a:p>
        </p:txBody>
      </p:sp>
      <p:grpSp>
        <p:nvGrpSpPr>
          <p:cNvPr id="41" name="组合 40"/>
          <p:cNvGrpSpPr/>
          <p:nvPr>
            <p:custDataLst>
              <p:tags r:id="rId28"/>
            </p:custDataLst>
          </p:nvPr>
        </p:nvGrpSpPr>
        <p:grpSpPr>
          <a:xfrm rot="10800000">
            <a:off x="831609" y="3888147"/>
            <a:ext cx="1825581" cy="580196"/>
            <a:chOff x="3467099" y="3350313"/>
            <a:chExt cx="5257804" cy="1205872"/>
          </a:xfrm>
        </p:grpSpPr>
        <p:cxnSp>
          <p:nvCxnSpPr>
            <p:cNvPr id="42" name="肘形连接符 41"/>
            <p:cNvCxnSpPr/>
            <p:nvPr>
              <p:custDataLst>
                <p:tags r:id="rId29"/>
              </p:custDataLst>
            </p:nvPr>
          </p:nvCxnSpPr>
          <p:spPr>
            <a:xfrm rot="16200000" flipV="1">
              <a:off x="4178614" y="2638798"/>
              <a:ext cx="1205871" cy="2628902"/>
            </a:xfrm>
            <a:prstGeom prst="bentConnector3">
              <a:avLst/>
            </a:prstGeom>
            <a:noFill/>
            <a:ln w="381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肘形连接符 44"/>
            <p:cNvCxnSpPr/>
            <p:nvPr>
              <p:custDataLst>
                <p:tags r:id="rId30"/>
              </p:custDataLst>
            </p:nvPr>
          </p:nvCxnSpPr>
          <p:spPr>
            <a:xfrm rot="5400000" flipH="1" flipV="1">
              <a:off x="6807516" y="2638798"/>
              <a:ext cx="1205871" cy="2628903"/>
            </a:xfrm>
            <a:prstGeom prst="bentConnector3">
              <a:avLst/>
            </a:prstGeom>
            <a:noFill/>
            <a:ln w="381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52" name="文本框 51"/>
          <p:cNvSpPr txBox="1"/>
          <p:nvPr>
            <p:custDataLst>
              <p:tags r:id="rId31"/>
            </p:custDataLst>
          </p:nvPr>
        </p:nvSpPr>
        <p:spPr>
          <a:xfrm>
            <a:off x="3314700" y="5260340"/>
            <a:ext cx="5857875" cy="601980"/>
          </a:xfrm>
          <a:prstGeom prst="rect">
            <a:avLst/>
          </a:prstGeom>
          <a:noFill/>
        </p:spPr>
        <p:txBody>
          <a:bodyPr wrap="square" bIns="0" rtlCol="0" anchor="b" anchorCtr="0"/>
          <a:lstStyle/>
          <a:p>
            <a:pPr marL="0" indent="0" algn="l">
              <a:lnSpc>
                <a:spcPct val="120000"/>
              </a:lnSpc>
              <a:buNone/>
            </a:pPr>
            <a:r>
              <a:rPr lang="zh-CN" altLang="en-US" sz="1600" b="1" spc="300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外部利益关系人端（银行</a:t>
            </a:r>
            <a:r>
              <a:rPr lang="en-US" altLang="zh-CN" sz="1600" b="1" spc="300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\</a:t>
            </a:r>
            <a:r>
              <a:rPr lang="zh-CN" altLang="en-US" sz="1600" b="1" spc="300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政府等）投资者</a:t>
            </a:r>
            <a:endParaRPr lang="zh-CN" altLang="en-US" sz="1600" b="1" spc="300">
              <a:solidFill>
                <a:srgbClr val="1A1A84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3467100" y="1522095"/>
            <a:ext cx="36957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endParaRPr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3402330" y="5761990"/>
            <a:ext cx="36957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3402330" y="6332855"/>
            <a:ext cx="36957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endParaRPr lang="zh-CN" altLang="en-US"/>
          </a:p>
        </p:txBody>
      </p:sp>
      <p:sp>
        <p:nvSpPr>
          <p:cNvPr id="71" name="文本框 70"/>
          <p:cNvSpPr txBox="1"/>
          <p:nvPr/>
        </p:nvSpPr>
        <p:spPr>
          <a:xfrm>
            <a:off x="10988675" y="2774950"/>
            <a:ext cx="36957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0988675" y="4084955"/>
            <a:ext cx="36957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285115" y="5673725"/>
            <a:ext cx="2880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针对不同的上市公司，通过训练企业特有的数据，生成上市公司特有的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独立董事和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财务顾问。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 bwMode="auto">
          <a:xfrm>
            <a:off x="4279265" y="1520825"/>
            <a:ext cx="76200" cy="1028065"/>
          </a:xfrm>
          <a:prstGeom prst="rect">
            <a:avLst/>
          </a:prstGeom>
          <a:solidFill>
            <a:srgbClr val="1A1A84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 bwMode="auto">
          <a:xfrm>
            <a:off x="7828915" y="1747520"/>
            <a:ext cx="76200" cy="1207135"/>
          </a:xfrm>
          <a:prstGeom prst="rect">
            <a:avLst/>
          </a:prstGeom>
          <a:solidFill>
            <a:srgbClr val="2D8E9C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>
            <a:off x="6931502" y="2775603"/>
            <a:ext cx="443163" cy="487166"/>
            <a:chOff x="7016751" y="4257673"/>
            <a:chExt cx="447675" cy="492127"/>
          </a:xfrm>
          <a:solidFill>
            <a:srgbClr val="2D8E9C"/>
          </a:solidFill>
        </p:grpSpPr>
        <p:sp>
          <p:nvSpPr>
            <p:cNvPr id="8" name="Oval 116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7070726" y="4257677"/>
              <a:ext cx="106363" cy="1063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9" name="Oval 117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7245351" y="4257673"/>
              <a:ext cx="104775" cy="1063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10" name="Freeform 118"/>
            <p:cNvSpPr/>
            <p:nvPr>
              <p:custDataLst>
                <p:tags r:id="rId6"/>
              </p:custDataLst>
            </p:nvPr>
          </p:nvSpPr>
          <p:spPr bwMode="auto">
            <a:xfrm>
              <a:off x="7331076" y="4683124"/>
              <a:ext cx="55563" cy="66675"/>
            </a:xfrm>
            <a:custGeom>
              <a:avLst/>
              <a:gdLst>
                <a:gd name="T0" fmla="*/ 0 w 26"/>
                <a:gd name="T1" fmla="*/ 0 h 31"/>
                <a:gd name="T2" fmla="*/ 0 w 26"/>
                <a:gd name="T3" fmla="*/ 18 h 31"/>
                <a:gd name="T4" fmla="*/ 13 w 26"/>
                <a:gd name="T5" fmla="*/ 31 h 31"/>
                <a:gd name="T6" fmla="*/ 13 w 26"/>
                <a:gd name="T7" fmla="*/ 31 h 31"/>
                <a:gd name="T8" fmla="*/ 26 w 26"/>
                <a:gd name="T9" fmla="*/ 18 h 31"/>
                <a:gd name="T10" fmla="*/ 26 w 26"/>
                <a:gd name="T11" fmla="*/ 0 h 31"/>
                <a:gd name="T12" fmla="*/ 0 w 26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1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5"/>
                    <a:pt x="6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21" y="31"/>
                    <a:pt x="26" y="25"/>
                    <a:pt x="26" y="18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11" name="Freeform 119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7016751" y="4360862"/>
              <a:ext cx="447675" cy="388938"/>
            </a:xfrm>
            <a:custGeom>
              <a:avLst/>
              <a:gdLst>
                <a:gd name="T0" fmla="*/ 191 w 209"/>
                <a:gd name="T1" fmla="*/ 93 h 182"/>
                <a:gd name="T2" fmla="*/ 182 w 209"/>
                <a:gd name="T3" fmla="*/ 83 h 182"/>
                <a:gd name="T4" fmla="*/ 182 w 209"/>
                <a:gd name="T5" fmla="*/ 80 h 182"/>
                <a:gd name="T6" fmla="*/ 166 w 209"/>
                <a:gd name="T7" fmla="*/ 15 h 182"/>
                <a:gd name="T8" fmla="*/ 148 w 209"/>
                <a:gd name="T9" fmla="*/ 0 h 182"/>
                <a:gd name="T10" fmla="*/ 148 w 209"/>
                <a:gd name="T11" fmla="*/ 0 h 182"/>
                <a:gd name="T12" fmla="*/ 142 w 209"/>
                <a:gd name="T13" fmla="*/ 1 h 182"/>
                <a:gd name="T14" fmla="*/ 137 w 209"/>
                <a:gd name="T15" fmla="*/ 3 h 182"/>
                <a:gd name="T16" fmla="*/ 124 w 209"/>
                <a:gd name="T17" fmla="*/ 20 h 182"/>
                <a:gd name="T18" fmla="*/ 124 w 209"/>
                <a:gd name="T19" fmla="*/ 21 h 182"/>
                <a:gd name="T20" fmla="*/ 117 w 209"/>
                <a:gd name="T21" fmla="*/ 43 h 182"/>
                <a:gd name="T22" fmla="*/ 90 w 209"/>
                <a:gd name="T23" fmla="*/ 48 h 182"/>
                <a:gd name="T24" fmla="*/ 82 w 209"/>
                <a:gd name="T25" fmla="*/ 53 h 182"/>
                <a:gd name="T26" fmla="*/ 65 w 209"/>
                <a:gd name="T27" fmla="*/ 45 h 182"/>
                <a:gd name="T28" fmla="*/ 58 w 209"/>
                <a:gd name="T29" fmla="*/ 21 h 182"/>
                <a:gd name="T30" fmla="*/ 58 w 209"/>
                <a:gd name="T31" fmla="*/ 20 h 182"/>
                <a:gd name="T32" fmla="*/ 44 w 209"/>
                <a:gd name="T33" fmla="*/ 3 h 182"/>
                <a:gd name="T34" fmla="*/ 39 w 209"/>
                <a:gd name="T35" fmla="*/ 1 h 182"/>
                <a:gd name="T36" fmla="*/ 34 w 209"/>
                <a:gd name="T37" fmla="*/ 0 h 182"/>
                <a:gd name="T38" fmla="*/ 34 w 209"/>
                <a:gd name="T39" fmla="*/ 0 h 182"/>
                <a:gd name="T40" fmla="*/ 13 w 209"/>
                <a:gd name="T41" fmla="*/ 15 h 182"/>
                <a:gd name="T42" fmla="*/ 1 w 209"/>
                <a:gd name="T43" fmla="*/ 69 h 182"/>
                <a:gd name="T44" fmla="*/ 8 w 209"/>
                <a:gd name="T45" fmla="*/ 86 h 182"/>
                <a:gd name="T46" fmla="*/ 8 w 209"/>
                <a:gd name="T47" fmla="*/ 169 h 182"/>
                <a:gd name="T48" fmla="*/ 21 w 209"/>
                <a:gd name="T49" fmla="*/ 182 h 182"/>
                <a:gd name="T50" fmla="*/ 34 w 209"/>
                <a:gd name="T51" fmla="*/ 169 h 182"/>
                <a:gd name="T52" fmla="*/ 34 w 209"/>
                <a:gd name="T53" fmla="*/ 91 h 182"/>
                <a:gd name="T54" fmla="*/ 46 w 209"/>
                <a:gd name="T55" fmla="*/ 78 h 182"/>
                <a:gd name="T56" fmla="*/ 50 w 209"/>
                <a:gd name="T57" fmla="*/ 58 h 182"/>
                <a:gd name="T58" fmla="*/ 89 w 209"/>
                <a:gd name="T59" fmla="*/ 73 h 182"/>
                <a:gd name="T60" fmla="*/ 90 w 209"/>
                <a:gd name="T61" fmla="*/ 73 h 182"/>
                <a:gd name="T62" fmla="*/ 99 w 209"/>
                <a:gd name="T63" fmla="*/ 67 h 182"/>
                <a:gd name="T64" fmla="*/ 131 w 209"/>
                <a:gd name="T65" fmla="*/ 56 h 182"/>
                <a:gd name="T66" fmla="*/ 136 w 209"/>
                <a:gd name="T67" fmla="*/ 78 h 182"/>
                <a:gd name="T68" fmla="*/ 145 w 209"/>
                <a:gd name="T69" fmla="*/ 90 h 182"/>
                <a:gd name="T70" fmla="*/ 151 w 209"/>
                <a:gd name="T71" fmla="*/ 90 h 182"/>
                <a:gd name="T72" fmla="*/ 159 w 209"/>
                <a:gd name="T73" fmla="*/ 81 h 182"/>
                <a:gd name="T74" fmla="*/ 147 w 209"/>
                <a:gd name="T75" fmla="*/ 41 h 182"/>
                <a:gd name="T76" fmla="*/ 150 w 209"/>
                <a:gd name="T77" fmla="*/ 40 h 182"/>
                <a:gd name="T78" fmla="*/ 163 w 209"/>
                <a:gd name="T79" fmla="*/ 83 h 182"/>
                <a:gd name="T80" fmla="*/ 154 w 209"/>
                <a:gd name="T81" fmla="*/ 93 h 182"/>
                <a:gd name="T82" fmla="*/ 135 w 209"/>
                <a:gd name="T83" fmla="*/ 93 h 182"/>
                <a:gd name="T84" fmla="*/ 135 w 209"/>
                <a:gd name="T85" fmla="*/ 147 h 182"/>
                <a:gd name="T86" fmla="*/ 209 w 209"/>
                <a:gd name="T87" fmla="*/ 147 h 182"/>
                <a:gd name="T88" fmla="*/ 209 w 209"/>
                <a:gd name="T89" fmla="*/ 93 h 182"/>
                <a:gd name="T90" fmla="*/ 191 w 209"/>
                <a:gd name="T91" fmla="*/ 93 h 182"/>
                <a:gd name="T92" fmla="*/ 160 w 209"/>
                <a:gd name="T93" fmla="*/ 93 h 182"/>
                <a:gd name="T94" fmla="*/ 165 w 209"/>
                <a:gd name="T95" fmla="*/ 89 h 182"/>
                <a:gd name="T96" fmla="*/ 172 w 209"/>
                <a:gd name="T97" fmla="*/ 92 h 182"/>
                <a:gd name="T98" fmla="*/ 174 w 209"/>
                <a:gd name="T99" fmla="*/ 92 h 182"/>
                <a:gd name="T100" fmla="*/ 179 w 209"/>
                <a:gd name="T101" fmla="*/ 89 h 182"/>
                <a:gd name="T102" fmla="*/ 184 w 209"/>
                <a:gd name="T103" fmla="*/ 93 h 182"/>
                <a:gd name="T104" fmla="*/ 160 w 209"/>
                <a:gd name="T105" fmla="*/ 9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9" h="182">
                  <a:moveTo>
                    <a:pt x="191" y="93"/>
                  </a:moveTo>
                  <a:cubicBezTo>
                    <a:pt x="190" y="88"/>
                    <a:pt x="186" y="84"/>
                    <a:pt x="182" y="83"/>
                  </a:cubicBezTo>
                  <a:cubicBezTo>
                    <a:pt x="182" y="82"/>
                    <a:pt x="182" y="81"/>
                    <a:pt x="182" y="80"/>
                  </a:cubicBezTo>
                  <a:cubicBezTo>
                    <a:pt x="181" y="74"/>
                    <a:pt x="166" y="15"/>
                    <a:pt x="166" y="15"/>
                  </a:cubicBezTo>
                  <a:cubicBezTo>
                    <a:pt x="163" y="5"/>
                    <a:pt x="157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5" y="0"/>
                    <a:pt x="142" y="1"/>
                  </a:cubicBezTo>
                  <a:cubicBezTo>
                    <a:pt x="140" y="1"/>
                    <a:pt x="137" y="3"/>
                    <a:pt x="137" y="3"/>
                  </a:cubicBezTo>
                  <a:cubicBezTo>
                    <a:pt x="131" y="6"/>
                    <a:pt x="125" y="12"/>
                    <a:pt x="124" y="20"/>
                  </a:cubicBezTo>
                  <a:cubicBezTo>
                    <a:pt x="124" y="20"/>
                    <a:pt x="124" y="20"/>
                    <a:pt x="124" y="21"/>
                  </a:cubicBezTo>
                  <a:cubicBezTo>
                    <a:pt x="122" y="32"/>
                    <a:pt x="120" y="40"/>
                    <a:pt x="117" y="43"/>
                  </a:cubicBezTo>
                  <a:cubicBezTo>
                    <a:pt x="113" y="47"/>
                    <a:pt x="105" y="48"/>
                    <a:pt x="90" y="48"/>
                  </a:cubicBezTo>
                  <a:cubicBezTo>
                    <a:pt x="86" y="48"/>
                    <a:pt x="83" y="50"/>
                    <a:pt x="82" y="53"/>
                  </a:cubicBezTo>
                  <a:cubicBezTo>
                    <a:pt x="73" y="51"/>
                    <a:pt x="67" y="48"/>
                    <a:pt x="65" y="45"/>
                  </a:cubicBezTo>
                  <a:cubicBezTo>
                    <a:pt x="61" y="41"/>
                    <a:pt x="60" y="33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7" y="12"/>
                    <a:pt x="51" y="6"/>
                    <a:pt x="44" y="3"/>
                  </a:cubicBezTo>
                  <a:cubicBezTo>
                    <a:pt x="44" y="3"/>
                    <a:pt x="42" y="1"/>
                    <a:pt x="39" y="1"/>
                  </a:cubicBezTo>
                  <a:cubicBezTo>
                    <a:pt x="37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5" y="0"/>
                    <a:pt x="15" y="5"/>
                    <a:pt x="13" y="15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76"/>
                    <a:pt x="3" y="82"/>
                    <a:pt x="8" y="86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8" y="176"/>
                    <a:pt x="14" y="182"/>
                    <a:pt x="21" y="182"/>
                  </a:cubicBezTo>
                  <a:cubicBezTo>
                    <a:pt x="29" y="182"/>
                    <a:pt x="34" y="176"/>
                    <a:pt x="34" y="16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40" y="89"/>
                    <a:pt x="44" y="85"/>
                    <a:pt x="46" y="7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7" y="66"/>
                    <a:pt x="68" y="70"/>
                    <a:pt x="89" y="73"/>
                  </a:cubicBezTo>
                  <a:cubicBezTo>
                    <a:pt x="89" y="73"/>
                    <a:pt x="90" y="73"/>
                    <a:pt x="90" y="73"/>
                  </a:cubicBezTo>
                  <a:cubicBezTo>
                    <a:pt x="94" y="73"/>
                    <a:pt x="98" y="71"/>
                    <a:pt x="99" y="67"/>
                  </a:cubicBezTo>
                  <a:cubicBezTo>
                    <a:pt x="115" y="66"/>
                    <a:pt x="125" y="63"/>
                    <a:pt x="131" y="56"/>
                  </a:cubicBezTo>
                  <a:cubicBezTo>
                    <a:pt x="136" y="78"/>
                    <a:pt x="136" y="78"/>
                    <a:pt x="136" y="78"/>
                  </a:cubicBezTo>
                  <a:cubicBezTo>
                    <a:pt x="137" y="84"/>
                    <a:pt x="141" y="88"/>
                    <a:pt x="145" y="9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53" y="86"/>
                    <a:pt x="155" y="83"/>
                    <a:pt x="159" y="81"/>
                  </a:cubicBezTo>
                  <a:cubicBezTo>
                    <a:pt x="156" y="66"/>
                    <a:pt x="151" y="50"/>
                    <a:pt x="147" y="41"/>
                  </a:cubicBezTo>
                  <a:cubicBezTo>
                    <a:pt x="145" y="36"/>
                    <a:pt x="148" y="35"/>
                    <a:pt x="150" y="40"/>
                  </a:cubicBezTo>
                  <a:cubicBezTo>
                    <a:pt x="152" y="45"/>
                    <a:pt x="160" y="68"/>
                    <a:pt x="163" y="83"/>
                  </a:cubicBezTo>
                  <a:cubicBezTo>
                    <a:pt x="158" y="84"/>
                    <a:pt x="155" y="88"/>
                    <a:pt x="154" y="93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209" y="147"/>
                    <a:pt x="209" y="147"/>
                    <a:pt x="209" y="147"/>
                  </a:cubicBezTo>
                  <a:cubicBezTo>
                    <a:pt x="209" y="93"/>
                    <a:pt x="209" y="93"/>
                    <a:pt x="209" y="93"/>
                  </a:cubicBezTo>
                  <a:lnTo>
                    <a:pt x="191" y="93"/>
                  </a:lnTo>
                  <a:close/>
                  <a:moveTo>
                    <a:pt x="160" y="93"/>
                  </a:moveTo>
                  <a:cubicBezTo>
                    <a:pt x="161" y="91"/>
                    <a:pt x="163" y="89"/>
                    <a:pt x="165" y="89"/>
                  </a:cubicBezTo>
                  <a:cubicBezTo>
                    <a:pt x="167" y="91"/>
                    <a:pt x="170" y="92"/>
                    <a:pt x="172" y="92"/>
                  </a:cubicBezTo>
                  <a:cubicBezTo>
                    <a:pt x="173" y="92"/>
                    <a:pt x="174" y="92"/>
                    <a:pt x="174" y="92"/>
                  </a:cubicBezTo>
                  <a:cubicBezTo>
                    <a:pt x="176" y="91"/>
                    <a:pt x="178" y="90"/>
                    <a:pt x="179" y="89"/>
                  </a:cubicBezTo>
                  <a:cubicBezTo>
                    <a:pt x="182" y="89"/>
                    <a:pt x="183" y="91"/>
                    <a:pt x="184" y="93"/>
                  </a:cubicBezTo>
                  <a:lnTo>
                    <a:pt x="16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60000"/>
            </a:bodyPr>
            <a:lstStyle/>
            <a:p>
              <a:endParaRPr lang="zh-CN" altLang="en-US" dirty="0">
                <a:sym typeface="Arial" panose="020B0604020202020204" pitchFamily="34" charset="0"/>
              </a:endParaRPr>
            </a:p>
          </p:txBody>
        </p:sp>
      </p:grpSp>
      <p:sp>
        <p:nvSpPr>
          <p:cNvPr id="12" name="Freeform 77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5752938" y="4183475"/>
            <a:ext cx="530799" cy="513156"/>
          </a:xfrm>
          <a:custGeom>
            <a:avLst/>
            <a:gdLst>
              <a:gd name="T0" fmla="*/ 169 w 268"/>
              <a:gd name="T1" fmla="*/ 102 h 258"/>
              <a:gd name="T2" fmla="*/ 176 w 268"/>
              <a:gd name="T3" fmla="*/ 30 h 258"/>
              <a:gd name="T4" fmla="*/ 170 w 268"/>
              <a:gd name="T5" fmla="*/ 33 h 258"/>
              <a:gd name="T6" fmla="*/ 143 w 268"/>
              <a:gd name="T7" fmla="*/ 111 h 258"/>
              <a:gd name="T8" fmla="*/ 162 w 268"/>
              <a:gd name="T9" fmla="*/ 125 h 258"/>
              <a:gd name="T10" fmla="*/ 209 w 268"/>
              <a:gd name="T11" fmla="*/ 144 h 258"/>
              <a:gd name="T12" fmla="*/ 208 w 268"/>
              <a:gd name="T13" fmla="*/ 137 h 258"/>
              <a:gd name="T14" fmla="*/ 150 w 268"/>
              <a:gd name="T15" fmla="*/ 111 h 258"/>
              <a:gd name="T16" fmla="*/ 165 w 268"/>
              <a:gd name="T17" fmla="*/ 111 h 258"/>
              <a:gd name="T18" fmla="*/ 150 w 268"/>
              <a:gd name="T19" fmla="*/ 111 h 258"/>
              <a:gd name="T20" fmla="*/ 191 w 268"/>
              <a:gd name="T21" fmla="*/ 216 h 258"/>
              <a:gd name="T22" fmla="*/ 253 w 268"/>
              <a:gd name="T23" fmla="*/ 111 h 258"/>
              <a:gd name="T24" fmla="*/ 61 w 268"/>
              <a:gd name="T25" fmla="*/ 111 h 258"/>
              <a:gd name="T26" fmla="*/ 47 w 268"/>
              <a:gd name="T27" fmla="*/ 126 h 258"/>
              <a:gd name="T28" fmla="*/ 157 w 268"/>
              <a:gd name="T29" fmla="*/ 0 h 258"/>
              <a:gd name="T30" fmla="*/ 177 w 268"/>
              <a:gd name="T31" fmla="*/ 190 h 258"/>
              <a:gd name="T32" fmla="*/ 134 w 268"/>
              <a:gd name="T33" fmla="*/ 152 h 258"/>
              <a:gd name="T34" fmla="*/ 117 w 268"/>
              <a:gd name="T35" fmla="*/ 146 h 258"/>
              <a:gd name="T36" fmla="*/ 9 w 268"/>
              <a:gd name="T37" fmla="*/ 137 h 258"/>
              <a:gd name="T38" fmla="*/ 0 w 268"/>
              <a:gd name="T39" fmla="*/ 204 h 258"/>
              <a:gd name="T40" fmla="*/ 180 w 268"/>
              <a:gd name="T41" fmla="*/ 198 h 258"/>
              <a:gd name="T42" fmla="*/ 162 w 268"/>
              <a:gd name="T43" fmla="*/ 191 h 258"/>
              <a:gd name="T44" fmla="*/ 127 w 268"/>
              <a:gd name="T45" fmla="*/ 189 h 258"/>
              <a:gd name="T46" fmla="*/ 129 w 268"/>
              <a:gd name="T47" fmla="*/ 162 h 258"/>
              <a:gd name="T48" fmla="*/ 136 w 268"/>
              <a:gd name="T49" fmla="*/ 163 h 258"/>
              <a:gd name="T50" fmla="*/ 162 w 268"/>
              <a:gd name="T51" fmla="*/ 191 h 258"/>
              <a:gd name="T52" fmla="*/ 180 w 268"/>
              <a:gd name="T53" fmla="*/ 228 h 258"/>
              <a:gd name="T54" fmla="*/ 162 w 268"/>
              <a:gd name="T55" fmla="*/ 237 h 258"/>
              <a:gd name="T56" fmla="*/ 115 w 268"/>
              <a:gd name="T57" fmla="*/ 237 h 258"/>
              <a:gd name="T58" fmla="*/ 44 w 268"/>
              <a:gd name="T59" fmla="*/ 216 h 258"/>
              <a:gd name="T60" fmla="*/ 9 w 268"/>
              <a:gd name="T61" fmla="*/ 237 h 258"/>
              <a:gd name="T62" fmla="*/ 0 w 268"/>
              <a:gd name="T63" fmla="*/ 209 h 258"/>
              <a:gd name="T64" fmla="*/ 138 w 268"/>
              <a:gd name="T65" fmla="*/ 222 h 258"/>
              <a:gd name="T66" fmla="*/ 138 w 268"/>
              <a:gd name="T67" fmla="*/ 258 h 258"/>
              <a:gd name="T68" fmla="*/ 138 w 268"/>
              <a:gd name="T69" fmla="*/ 222 h 258"/>
              <a:gd name="T70" fmla="*/ 129 w 268"/>
              <a:gd name="T71" fmla="*/ 240 h 258"/>
              <a:gd name="T72" fmla="*/ 147 w 268"/>
              <a:gd name="T73" fmla="*/ 240 h 258"/>
              <a:gd name="T74" fmla="*/ 44 w 268"/>
              <a:gd name="T75" fmla="*/ 222 h 258"/>
              <a:gd name="T76" fmla="*/ 44 w 268"/>
              <a:gd name="T77" fmla="*/ 258 h 258"/>
              <a:gd name="T78" fmla="*/ 44 w 268"/>
              <a:gd name="T79" fmla="*/ 222 h 258"/>
              <a:gd name="T80" fmla="*/ 35 w 268"/>
              <a:gd name="T81" fmla="*/ 240 h 258"/>
              <a:gd name="T82" fmla="*/ 53 w 268"/>
              <a:gd name="T83" fmla="*/ 24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68" h="258">
                <a:moveTo>
                  <a:pt x="172" y="109"/>
                </a:moveTo>
                <a:cubicBezTo>
                  <a:pt x="171" y="106"/>
                  <a:pt x="170" y="104"/>
                  <a:pt x="169" y="102"/>
                </a:cubicBezTo>
                <a:cubicBezTo>
                  <a:pt x="180" y="35"/>
                  <a:pt x="180" y="35"/>
                  <a:pt x="180" y="35"/>
                </a:cubicBezTo>
                <a:cubicBezTo>
                  <a:pt x="180" y="33"/>
                  <a:pt x="178" y="30"/>
                  <a:pt x="176" y="30"/>
                </a:cubicBezTo>
                <a:cubicBezTo>
                  <a:pt x="176" y="30"/>
                  <a:pt x="176" y="30"/>
                  <a:pt x="176" y="30"/>
                </a:cubicBezTo>
                <a:cubicBezTo>
                  <a:pt x="173" y="29"/>
                  <a:pt x="171" y="30"/>
                  <a:pt x="170" y="33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6" y="100"/>
                  <a:pt x="143" y="105"/>
                  <a:pt x="143" y="111"/>
                </a:cubicBezTo>
                <a:cubicBezTo>
                  <a:pt x="143" y="119"/>
                  <a:pt x="149" y="125"/>
                  <a:pt x="157" y="125"/>
                </a:cubicBezTo>
                <a:cubicBezTo>
                  <a:pt x="159" y="125"/>
                  <a:pt x="160" y="125"/>
                  <a:pt x="162" y="125"/>
                </a:cubicBezTo>
                <a:cubicBezTo>
                  <a:pt x="202" y="146"/>
                  <a:pt x="202" y="146"/>
                  <a:pt x="202" y="146"/>
                </a:cubicBezTo>
                <a:cubicBezTo>
                  <a:pt x="205" y="147"/>
                  <a:pt x="207" y="146"/>
                  <a:pt x="209" y="144"/>
                </a:cubicBezTo>
                <a:cubicBezTo>
                  <a:pt x="209" y="144"/>
                  <a:pt x="209" y="144"/>
                  <a:pt x="209" y="144"/>
                </a:cubicBezTo>
                <a:cubicBezTo>
                  <a:pt x="210" y="142"/>
                  <a:pt x="210" y="139"/>
                  <a:pt x="208" y="137"/>
                </a:cubicBezTo>
                <a:cubicBezTo>
                  <a:pt x="172" y="109"/>
                  <a:pt x="172" y="109"/>
                  <a:pt x="172" y="109"/>
                </a:cubicBezTo>
                <a:moveTo>
                  <a:pt x="150" y="111"/>
                </a:moveTo>
                <a:cubicBezTo>
                  <a:pt x="150" y="107"/>
                  <a:pt x="153" y="103"/>
                  <a:pt x="157" y="103"/>
                </a:cubicBezTo>
                <a:cubicBezTo>
                  <a:pt x="161" y="103"/>
                  <a:pt x="165" y="107"/>
                  <a:pt x="165" y="111"/>
                </a:cubicBezTo>
                <a:cubicBezTo>
                  <a:pt x="165" y="115"/>
                  <a:pt x="161" y="118"/>
                  <a:pt x="157" y="118"/>
                </a:cubicBezTo>
                <a:cubicBezTo>
                  <a:pt x="153" y="118"/>
                  <a:pt x="150" y="115"/>
                  <a:pt x="150" y="111"/>
                </a:cubicBezTo>
                <a:moveTo>
                  <a:pt x="268" y="111"/>
                </a:moveTo>
                <a:cubicBezTo>
                  <a:pt x="268" y="160"/>
                  <a:pt x="236" y="202"/>
                  <a:pt x="191" y="216"/>
                </a:cubicBezTo>
                <a:cubicBezTo>
                  <a:pt x="191" y="200"/>
                  <a:pt x="191" y="200"/>
                  <a:pt x="191" y="200"/>
                </a:cubicBezTo>
                <a:cubicBezTo>
                  <a:pt x="227" y="187"/>
                  <a:pt x="253" y="151"/>
                  <a:pt x="253" y="111"/>
                </a:cubicBezTo>
                <a:cubicBezTo>
                  <a:pt x="253" y="58"/>
                  <a:pt x="210" y="15"/>
                  <a:pt x="157" y="15"/>
                </a:cubicBezTo>
                <a:cubicBezTo>
                  <a:pt x="104" y="15"/>
                  <a:pt x="61" y="58"/>
                  <a:pt x="61" y="111"/>
                </a:cubicBezTo>
                <a:cubicBezTo>
                  <a:pt x="61" y="116"/>
                  <a:pt x="62" y="121"/>
                  <a:pt x="63" y="126"/>
                </a:cubicBezTo>
                <a:cubicBezTo>
                  <a:pt x="47" y="126"/>
                  <a:pt x="47" y="126"/>
                  <a:pt x="47" y="126"/>
                </a:cubicBezTo>
                <a:cubicBezTo>
                  <a:pt x="47" y="121"/>
                  <a:pt x="46" y="116"/>
                  <a:pt x="46" y="111"/>
                </a:cubicBezTo>
                <a:cubicBezTo>
                  <a:pt x="46" y="49"/>
                  <a:pt x="96" y="0"/>
                  <a:pt x="157" y="0"/>
                </a:cubicBezTo>
                <a:cubicBezTo>
                  <a:pt x="218" y="0"/>
                  <a:pt x="268" y="49"/>
                  <a:pt x="268" y="111"/>
                </a:cubicBezTo>
                <a:moveTo>
                  <a:pt x="177" y="190"/>
                </a:moveTo>
                <a:cubicBezTo>
                  <a:pt x="142" y="156"/>
                  <a:pt x="142" y="156"/>
                  <a:pt x="142" y="156"/>
                </a:cubicBezTo>
                <a:cubicBezTo>
                  <a:pt x="140" y="154"/>
                  <a:pt x="137" y="152"/>
                  <a:pt x="134" y="152"/>
                </a:cubicBezTo>
                <a:cubicBezTo>
                  <a:pt x="117" y="152"/>
                  <a:pt x="117" y="152"/>
                  <a:pt x="117" y="152"/>
                </a:cubicBezTo>
                <a:cubicBezTo>
                  <a:pt x="117" y="146"/>
                  <a:pt x="117" y="146"/>
                  <a:pt x="117" y="146"/>
                </a:cubicBezTo>
                <a:cubicBezTo>
                  <a:pt x="117" y="141"/>
                  <a:pt x="113" y="137"/>
                  <a:pt x="108" y="137"/>
                </a:cubicBezTo>
                <a:cubicBezTo>
                  <a:pt x="9" y="137"/>
                  <a:pt x="9" y="137"/>
                  <a:pt x="9" y="137"/>
                </a:cubicBezTo>
                <a:cubicBezTo>
                  <a:pt x="4" y="137"/>
                  <a:pt x="0" y="141"/>
                  <a:pt x="0" y="146"/>
                </a:cubicBezTo>
                <a:cubicBezTo>
                  <a:pt x="0" y="204"/>
                  <a:pt x="0" y="204"/>
                  <a:pt x="0" y="204"/>
                </a:cubicBezTo>
                <a:cubicBezTo>
                  <a:pt x="180" y="204"/>
                  <a:pt x="180" y="204"/>
                  <a:pt x="180" y="204"/>
                </a:cubicBezTo>
                <a:cubicBezTo>
                  <a:pt x="180" y="198"/>
                  <a:pt x="180" y="198"/>
                  <a:pt x="180" y="198"/>
                </a:cubicBezTo>
                <a:cubicBezTo>
                  <a:pt x="180" y="195"/>
                  <a:pt x="179" y="192"/>
                  <a:pt x="177" y="190"/>
                </a:cubicBezTo>
                <a:moveTo>
                  <a:pt x="162" y="191"/>
                </a:moveTo>
                <a:cubicBezTo>
                  <a:pt x="129" y="191"/>
                  <a:pt x="129" y="191"/>
                  <a:pt x="129" y="191"/>
                </a:cubicBezTo>
                <a:cubicBezTo>
                  <a:pt x="128" y="191"/>
                  <a:pt x="127" y="190"/>
                  <a:pt x="127" y="189"/>
                </a:cubicBezTo>
                <a:cubicBezTo>
                  <a:pt x="127" y="164"/>
                  <a:pt x="127" y="164"/>
                  <a:pt x="127" y="164"/>
                </a:cubicBezTo>
                <a:cubicBezTo>
                  <a:pt x="127" y="163"/>
                  <a:pt x="128" y="162"/>
                  <a:pt x="129" y="162"/>
                </a:cubicBezTo>
                <a:cubicBezTo>
                  <a:pt x="135" y="162"/>
                  <a:pt x="135" y="162"/>
                  <a:pt x="135" y="162"/>
                </a:cubicBezTo>
                <a:cubicBezTo>
                  <a:pt x="136" y="163"/>
                  <a:pt x="136" y="163"/>
                  <a:pt x="136" y="163"/>
                </a:cubicBezTo>
                <a:cubicBezTo>
                  <a:pt x="163" y="188"/>
                  <a:pt x="163" y="188"/>
                  <a:pt x="163" y="188"/>
                </a:cubicBezTo>
                <a:cubicBezTo>
                  <a:pt x="164" y="189"/>
                  <a:pt x="163" y="191"/>
                  <a:pt x="162" y="191"/>
                </a:cubicBezTo>
                <a:moveTo>
                  <a:pt x="180" y="209"/>
                </a:moveTo>
                <a:cubicBezTo>
                  <a:pt x="180" y="228"/>
                  <a:pt x="180" y="228"/>
                  <a:pt x="180" y="228"/>
                </a:cubicBezTo>
                <a:cubicBezTo>
                  <a:pt x="180" y="233"/>
                  <a:pt x="176" y="237"/>
                  <a:pt x="171" y="237"/>
                </a:cubicBezTo>
                <a:cubicBezTo>
                  <a:pt x="162" y="237"/>
                  <a:pt x="162" y="237"/>
                  <a:pt x="162" y="237"/>
                </a:cubicBezTo>
                <a:cubicBezTo>
                  <a:pt x="160" y="225"/>
                  <a:pt x="150" y="216"/>
                  <a:pt x="138" y="216"/>
                </a:cubicBezTo>
                <a:cubicBezTo>
                  <a:pt x="126" y="216"/>
                  <a:pt x="117" y="225"/>
                  <a:pt x="115" y="237"/>
                </a:cubicBezTo>
                <a:cubicBezTo>
                  <a:pt x="68" y="237"/>
                  <a:pt x="68" y="237"/>
                  <a:pt x="68" y="237"/>
                </a:cubicBezTo>
                <a:cubicBezTo>
                  <a:pt x="66" y="225"/>
                  <a:pt x="56" y="216"/>
                  <a:pt x="44" y="216"/>
                </a:cubicBezTo>
                <a:cubicBezTo>
                  <a:pt x="32" y="216"/>
                  <a:pt x="22" y="225"/>
                  <a:pt x="21" y="237"/>
                </a:cubicBezTo>
                <a:cubicBezTo>
                  <a:pt x="9" y="237"/>
                  <a:pt x="9" y="237"/>
                  <a:pt x="9" y="237"/>
                </a:cubicBezTo>
                <a:cubicBezTo>
                  <a:pt x="4" y="237"/>
                  <a:pt x="0" y="233"/>
                  <a:pt x="0" y="228"/>
                </a:cubicBezTo>
                <a:cubicBezTo>
                  <a:pt x="0" y="209"/>
                  <a:pt x="0" y="209"/>
                  <a:pt x="0" y="209"/>
                </a:cubicBezTo>
                <a:cubicBezTo>
                  <a:pt x="180" y="209"/>
                  <a:pt x="180" y="209"/>
                  <a:pt x="180" y="209"/>
                </a:cubicBezTo>
                <a:moveTo>
                  <a:pt x="138" y="222"/>
                </a:moveTo>
                <a:cubicBezTo>
                  <a:pt x="129" y="222"/>
                  <a:pt x="120" y="230"/>
                  <a:pt x="120" y="240"/>
                </a:cubicBezTo>
                <a:cubicBezTo>
                  <a:pt x="120" y="250"/>
                  <a:pt x="129" y="258"/>
                  <a:pt x="138" y="258"/>
                </a:cubicBezTo>
                <a:cubicBezTo>
                  <a:pt x="148" y="258"/>
                  <a:pt x="156" y="250"/>
                  <a:pt x="156" y="240"/>
                </a:cubicBezTo>
                <a:cubicBezTo>
                  <a:pt x="156" y="230"/>
                  <a:pt x="148" y="222"/>
                  <a:pt x="138" y="222"/>
                </a:cubicBezTo>
                <a:moveTo>
                  <a:pt x="138" y="249"/>
                </a:moveTo>
                <a:cubicBezTo>
                  <a:pt x="133" y="249"/>
                  <a:pt x="129" y="245"/>
                  <a:pt x="129" y="240"/>
                </a:cubicBezTo>
                <a:cubicBezTo>
                  <a:pt x="129" y="235"/>
                  <a:pt x="133" y="231"/>
                  <a:pt x="138" y="231"/>
                </a:cubicBezTo>
                <a:cubicBezTo>
                  <a:pt x="143" y="231"/>
                  <a:pt x="147" y="235"/>
                  <a:pt x="147" y="240"/>
                </a:cubicBezTo>
                <a:cubicBezTo>
                  <a:pt x="147" y="245"/>
                  <a:pt x="143" y="249"/>
                  <a:pt x="138" y="249"/>
                </a:cubicBezTo>
                <a:moveTo>
                  <a:pt x="44" y="222"/>
                </a:moveTo>
                <a:cubicBezTo>
                  <a:pt x="34" y="222"/>
                  <a:pt x="26" y="230"/>
                  <a:pt x="26" y="240"/>
                </a:cubicBezTo>
                <a:cubicBezTo>
                  <a:pt x="26" y="250"/>
                  <a:pt x="34" y="258"/>
                  <a:pt x="44" y="258"/>
                </a:cubicBezTo>
                <a:cubicBezTo>
                  <a:pt x="54" y="258"/>
                  <a:pt x="62" y="250"/>
                  <a:pt x="62" y="240"/>
                </a:cubicBezTo>
                <a:cubicBezTo>
                  <a:pt x="62" y="230"/>
                  <a:pt x="54" y="222"/>
                  <a:pt x="44" y="222"/>
                </a:cubicBezTo>
                <a:moveTo>
                  <a:pt x="44" y="249"/>
                </a:moveTo>
                <a:cubicBezTo>
                  <a:pt x="39" y="249"/>
                  <a:pt x="35" y="245"/>
                  <a:pt x="35" y="240"/>
                </a:cubicBezTo>
                <a:cubicBezTo>
                  <a:pt x="35" y="235"/>
                  <a:pt x="39" y="231"/>
                  <a:pt x="44" y="231"/>
                </a:cubicBezTo>
                <a:cubicBezTo>
                  <a:pt x="49" y="231"/>
                  <a:pt x="53" y="235"/>
                  <a:pt x="53" y="240"/>
                </a:cubicBezTo>
                <a:cubicBezTo>
                  <a:pt x="53" y="245"/>
                  <a:pt x="49" y="249"/>
                  <a:pt x="44" y="249"/>
                </a:cubicBezTo>
              </a:path>
            </a:pathLst>
          </a:custGeom>
          <a:solidFill>
            <a:srgbClr val="C050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endParaRPr lang="zh-CN" altLang="en-US">
              <a:sym typeface="Arial" panose="020B0604020202020204" pitchFamily="34" charset="0"/>
            </a:endParaRPr>
          </a:p>
        </p:txBody>
      </p:sp>
      <p:grpSp>
        <p:nvGrpSpPr>
          <p:cNvPr id="13" name="Group 46"/>
          <p:cNvGrpSpPr/>
          <p:nvPr>
            <p:custDataLst>
              <p:tags r:id="rId9"/>
            </p:custDataLst>
          </p:nvPr>
        </p:nvGrpSpPr>
        <p:grpSpPr bwMode="auto">
          <a:xfrm>
            <a:off x="4976533" y="2340579"/>
            <a:ext cx="516329" cy="587341"/>
            <a:chOff x="0" y="0"/>
            <a:chExt cx="361887" cy="411805"/>
          </a:xfrm>
          <a:solidFill>
            <a:srgbClr val="1A1A84"/>
          </a:solidFill>
        </p:grpSpPr>
        <p:sp>
          <p:nvSpPr>
            <p:cNvPr id="14" name="Freeform 68"/>
            <p:cNvSpPr>
              <a:spLocks noEditPoints="1"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0" y="0"/>
              <a:ext cx="164722" cy="299495"/>
            </a:xfrm>
            <a:custGeom>
              <a:avLst/>
              <a:gdLst>
                <a:gd name="T0" fmla="*/ 164722 w 50"/>
                <a:gd name="T1" fmla="*/ 276200 h 90"/>
                <a:gd name="T2" fmla="*/ 164722 w 50"/>
                <a:gd name="T3" fmla="*/ 23294 h 90"/>
                <a:gd name="T4" fmla="*/ 144955 w 50"/>
                <a:gd name="T5" fmla="*/ 0 h 90"/>
                <a:gd name="T6" fmla="*/ 19767 w 50"/>
                <a:gd name="T7" fmla="*/ 0 h 90"/>
                <a:gd name="T8" fmla="*/ 0 w 50"/>
                <a:gd name="T9" fmla="*/ 23294 h 90"/>
                <a:gd name="T10" fmla="*/ 0 w 50"/>
                <a:gd name="T11" fmla="*/ 276200 h 90"/>
                <a:gd name="T12" fmla="*/ 19767 w 50"/>
                <a:gd name="T13" fmla="*/ 299494 h 90"/>
                <a:gd name="T14" fmla="*/ 144955 w 50"/>
                <a:gd name="T15" fmla="*/ 299494 h 90"/>
                <a:gd name="T16" fmla="*/ 164722 w 50"/>
                <a:gd name="T17" fmla="*/ 276200 h 90"/>
                <a:gd name="T18" fmla="*/ 128483 w 50"/>
                <a:gd name="T19" fmla="*/ 16639 h 90"/>
                <a:gd name="T20" fmla="*/ 135072 w 50"/>
                <a:gd name="T21" fmla="*/ 19966 h 90"/>
                <a:gd name="T22" fmla="*/ 128483 w 50"/>
                <a:gd name="T23" fmla="*/ 26622 h 90"/>
                <a:gd name="T24" fmla="*/ 125189 w 50"/>
                <a:gd name="T25" fmla="*/ 19966 h 90"/>
                <a:gd name="T26" fmla="*/ 128483 w 50"/>
                <a:gd name="T27" fmla="*/ 16639 h 90"/>
                <a:gd name="T28" fmla="*/ 52711 w 50"/>
                <a:gd name="T29" fmla="*/ 16639 h 90"/>
                <a:gd name="T30" fmla="*/ 112011 w 50"/>
                <a:gd name="T31" fmla="*/ 16639 h 90"/>
                <a:gd name="T32" fmla="*/ 112011 w 50"/>
                <a:gd name="T33" fmla="*/ 23294 h 90"/>
                <a:gd name="T34" fmla="*/ 52711 w 50"/>
                <a:gd name="T35" fmla="*/ 23294 h 90"/>
                <a:gd name="T36" fmla="*/ 52711 w 50"/>
                <a:gd name="T37" fmla="*/ 16639 h 90"/>
                <a:gd name="T38" fmla="*/ 16472 w 50"/>
                <a:gd name="T39" fmla="*/ 229612 h 90"/>
                <a:gd name="T40" fmla="*/ 16472 w 50"/>
                <a:gd name="T41" fmla="*/ 36605 h 90"/>
                <a:gd name="T42" fmla="*/ 148250 w 50"/>
                <a:gd name="T43" fmla="*/ 36605 h 90"/>
                <a:gd name="T44" fmla="*/ 148250 w 50"/>
                <a:gd name="T45" fmla="*/ 229612 h 90"/>
                <a:gd name="T46" fmla="*/ 16472 w 50"/>
                <a:gd name="T47" fmla="*/ 229612 h 90"/>
                <a:gd name="T48" fmla="*/ 82361 w 50"/>
                <a:gd name="T49" fmla="*/ 276200 h 90"/>
                <a:gd name="T50" fmla="*/ 69183 w 50"/>
                <a:gd name="T51" fmla="*/ 262889 h 90"/>
                <a:gd name="T52" fmla="*/ 82361 w 50"/>
                <a:gd name="T53" fmla="*/ 249578 h 90"/>
                <a:gd name="T54" fmla="*/ 95539 w 50"/>
                <a:gd name="T55" fmla="*/ 262889 h 90"/>
                <a:gd name="T56" fmla="*/ 82361 w 50"/>
                <a:gd name="T57" fmla="*/ 276200 h 9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0"/>
                <a:gd name="T88" fmla="*/ 0 h 90"/>
                <a:gd name="T89" fmla="*/ 50 w 50"/>
                <a:gd name="T90" fmla="*/ 90 h 9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0" h="90">
                  <a:moveTo>
                    <a:pt x="50" y="83"/>
                  </a:moveTo>
                  <a:cubicBezTo>
                    <a:pt x="50" y="7"/>
                    <a:pt x="50" y="7"/>
                    <a:pt x="50" y="7"/>
                  </a:cubicBezTo>
                  <a:cubicBezTo>
                    <a:pt x="50" y="3"/>
                    <a:pt x="47" y="0"/>
                    <a:pt x="4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7"/>
                    <a:pt x="3" y="90"/>
                    <a:pt x="6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7" y="90"/>
                    <a:pt x="50" y="87"/>
                    <a:pt x="50" y="83"/>
                  </a:cubicBezTo>
                  <a:close/>
                  <a:moveTo>
                    <a:pt x="39" y="5"/>
                  </a:moveTo>
                  <a:cubicBezTo>
                    <a:pt x="40" y="5"/>
                    <a:pt x="41" y="5"/>
                    <a:pt x="41" y="6"/>
                  </a:cubicBezTo>
                  <a:cubicBezTo>
                    <a:pt x="41" y="7"/>
                    <a:pt x="40" y="8"/>
                    <a:pt x="39" y="8"/>
                  </a:cubicBezTo>
                  <a:cubicBezTo>
                    <a:pt x="38" y="8"/>
                    <a:pt x="38" y="7"/>
                    <a:pt x="38" y="6"/>
                  </a:cubicBezTo>
                  <a:cubicBezTo>
                    <a:pt x="38" y="5"/>
                    <a:pt x="38" y="5"/>
                    <a:pt x="39" y="5"/>
                  </a:cubicBezTo>
                  <a:close/>
                  <a:moveTo>
                    <a:pt x="16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6" y="5"/>
                  </a:lnTo>
                  <a:close/>
                  <a:moveTo>
                    <a:pt x="5" y="69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69"/>
                    <a:pt x="45" y="69"/>
                    <a:pt x="45" y="69"/>
                  </a:cubicBezTo>
                  <a:lnTo>
                    <a:pt x="5" y="69"/>
                  </a:lnTo>
                  <a:close/>
                  <a:moveTo>
                    <a:pt x="25" y="83"/>
                  </a:moveTo>
                  <a:cubicBezTo>
                    <a:pt x="23" y="83"/>
                    <a:pt x="21" y="81"/>
                    <a:pt x="21" y="79"/>
                  </a:cubicBezTo>
                  <a:cubicBezTo>
                    <a:pt x="21" y="77"/>
                    <a:pt x="23" y="75"/>
                    <a:pt x="25" y="75"/>
                  </a:cubicBezTo>
                  <a:cubicBezTo>
                    <a:pt x="27" y="75"/>
                    <a:pt x="29" y="77"/>
                    <a:pt x="29" y="79"/>
                  </a:cubicBezTo>
                  <a:cubicBezTo>
                    <a:pt x="29" y="81"/>
                    <a:pt x="27" y="83"/>
                    <a:pt x="25" y="83"/>
                  </a:cubicBez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>
              <a:normAutofit fontScale="70000"/>
            </a:bodyPr>
            <a:lstStyle/>
            <a:p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15" name="Freeform 69"/>
            <p:cNvSpPr>
              <a:spLocks noEditPoints="1"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92174" y="112310"/>
              <a:ext cx="169713" cy="299495"/>
            </a:xfrm>
            <a:custGeom>
              <a:avLst/>
              <a:gdLst>
                <a:gd name="T0" fmla="*/ 146419 w 51"/>
                <a:gd name="T1" fmla="*/ 0 h 90"/>
                <a:gd name="T2" fmla="*/ 23294 w 51"/>
                <a:gd name="T3" fmla="*/ 0 h 90"/>
                <a:gd name="T4" fmla="*/ 0 w 51"/>
                <a:gd name="T5" fmla="*/ 23294 h 90"/>
                <a:gd name="T6" fmla="*/ 0 w 51"/>
                <a:gd name="T7" fmla="*/ 276200 h 90"/>
                <a:gd name="T8" fmla="*/ 23294 w 51"/>
                <a:gd name="T9" fmla="*/ 299494 h 90"/>
                <a:gd name="T10" fmla="*/ 146419 w 51"/>
                <a:gd name="T11" fmla="*/ 299494 h 90"/>
                <a:gd name="T12" fmla="*/ 169713 w 51"/>
                <a:gd name="T13" fmla="*/ 276200 h 90"/>
                <a:gd name="T14" fmla="*/ 169713 w 51"/>
                <a:gd name="T15" fmla="*/ 23294 h 90"/>
                <a:gd name="T16" fmla="*/ 146419 w 51"/>
                <a:gd name="T17" fmla="*/ 0 h 90"/>
                <a:gd name="T18" fmla="*/ 133108 w 51"/>
                <a:gd name="T19" fmla="*/ 16639 h 90"/>
                <a:gd name="T20" fmla="*/ 139764 w 51"/>
                <a:gd name="T21" fmla="*/ 19966 h 90"/>
                <a:gd name="T22" fmla="*/ 133108 w 51"/>
                <a:gd name="T23" fmla="*/ 26622 h 90"/>
                <a:gd name="T24" fmla="*/ 126453 w 51"/>
                <a:gd name="T25" fmla="*/ 19966 h 90"/>
                <a:gd name="T26" fmla="*/ 133108 w 51"/>
                <a:gd name="T27" fmla="*/ 16639 h 90"/>
                <a:gd name="T28" fmla="*/ 56571 w 51"/>
                <a:gd name="T29" fmla="*/ 16639 h 90"/>
                <a:gd name="T30" fmla="*/ 113142 w 51"/>
                <a:gd name="T31" fmla="*/ 16639 h 90"/>
                <a:gd name="T32" fmla="*/ 113142 w 51"/>
                <a:gd name="T33" fmla="*/ 23294 h 90"/>
                <a:gd name="T34" fmla="*/ 56571 w 51"/>
                <a:gd name="T35" fmla="*/ 23294 h 90"/>
                <a:gd name="T36" fmla="*/ 56571 w 51"/>
                <a:gd name="T37" fmla="*/ 16639 h 90"/>
                <a:gd name="T38" fmla="*/ 86520 w 51"/>
                <a:gd name="T39" fmla="*/ 276200 h 90"/>
                <a:gd name="T40" fmla="*/ 69882 w 51"/>
                <a:gd name="T41" fmla="*/ 262889 h 90"/>
                <a:gd name="T42" fmla="*/ 86520 w 51"/>
                <a:gd name="T43" fmla="*/ 249578 h 90"/>
                <a:gd name="T44" fmla="*/ 99831 w 51"/>
                <a:gd name="T45" fmla="*/ 262889 h 90"/>
                <a:gd name="T46" fmla="*/ 86520 w 51"/>
                <a:gd name="T47" fmla="*/ 276200 h 90"/>
                <a:gd name="T48" fmla="*/ 153074 w 51"/>
                <a:gd name="T49" fmla="*/ 229612 h 90"/>
                <a:gd name="T50" fmla="*/ 16639 w 51"/>
                <a:gd name="T51" fmla="*/ 229612 h 90"/>
                <a:gd name="T52" fmla="*/ 16639 w 51"/>
                <a:gd name="T53" fmla="*/ 36605 h 90"/>
                <a:gd name="T54" fmla="*/ 153074 w 51"/>
                <a:gd name="T55" fmla="*/ 36605 h 90"/>
                <a:gd name="T56" fmla="*/ 153074 w 51"/>
                <a:gd name="T57" fmla="*/ 229612 h 9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1"/>
                <a:gd name="T88" fmla="*/ 0 h 90"/>
                <a:gd name="T89" fmla="*/ 51 w 51"/>
                <a:gd name="T90" fmla="*/ 90 h 9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1" h="90">
                  <a:moveTo>
                    <a:pt x="4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7"/>
                    <a:pt x="3" y="90"/>
                    <a:pt x="7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8" y="90"/>
                    <a:pt x="51" y="87"/>
                    <a:pt x="51" y="83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3"/>
                    <a:pt x="48" y="0"/>
                    <a:pt x="44" y="0"/>
                  </a:cubicBezTo>
                  <a:close/>
                  <a:moveTo>
                    <a:pt x="40" y="5"/>
                  </a:moveTo>
                  <a:cubicBezTo>
                    <a:pt x="41" y="5"/>
                    <a:pt x="42" y="5"/>
                    <a:pt x="42" y="6"/>
                  </a:cubicBezTo>
                  <a:cubicBezTo>
                    <a:pt x="42" y="7"/>
                    <a:pt x="41" y="8"/>
                    <a:pt x="40" y="8"/>
                  </a:cubicBezTo>
                  <a:cubicBezTo>
                    <a:pt x="39" y="8"/>
                    <a:pt x="38" y="7"/>
                    <a:pt x="38" y="6"/>
                  </a:cubicBezTo>
                  <a:cubicBezTo>
                    <a:pt x="38" y="5"/>
                    <a:pt x="39" y="5"/>
                    <a:pt x="40" y="5"/>
                  </a:cubicBezTo>
                  <a:close/>
                  <a:moveTo>
                    <a:pt x="17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17" y="7"/>
                    <a:pt x="17" y="7"/>
                    <a:pt x="17" y="7"/>
                  </a:cubicBezTo>
                  <a:lnTo>
                    <a:pt x="17" y="5"/>
                  </a:lnTo>
                  <a:close/>
                  <a:moveTo>
                    <a:pt x="26" y="83"/>
                  </a:moveTo>
                  <a:cubicBezTo>
                    <a:pt x="23" y="83"/>
                    <a:pt x="21" y="81"/>
                    <a:pt x="21" y="79"/>
                  </a:cubicBezTo>
                  <a:cubicBezTo>
                    <a:pt x="21" y="77"/>
                    <a:pt x="23" y="75"/>
                    <a:pt x="26" y="75"/>
                  </a:cubicBezTo>
                  <a:cubicBezTo>
                    <a:pt x="28" y="75"/>
                    <a:pt x="30" y="77"/>
                    <a:pt x="30" y="79"/>
                  </a:cubicBezTo>
                  <a:cubicBezTo>
                    <a:pt x="30" y="81"/>
                    <a:pt x="28" y="83"/>
                    <a:pt x="26" y="83"/>
                  </a:cubicBezTo>
                  <a:close/>
                  <a:moveTo>
                    <a:pt x="46" y="69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6" y="11"/>
                    <a:pt x="46" y="11"/>
                    <a:pt x="46" y="11"/>
                  </a:cubicBezTo>
                  <a:lnTo>
                    <a:pt x="46" y="69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>
              <a:normAutofit fontScale="70000"/>
            </a:bodyPr>
            <a:lstStyle/>
            <a:p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16" name="Freeform 70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79696" y="17470"/>
              <a:ext cx="99831" cy="82362"/>
            </a:xfrm>
            <a:custGeom>
              <a:avLst/>
              <a:gdLst>
                <a:gd name="T0" fmla="*/ 79865 w 40"/>
                <a:gd name="T1" fmla="*/ 82362 h 33"/>
                <a:gd name="T2" fmla="*/ 99831 w 40"/>
                <a:gd name="T3" fmla="*/ 82362 h 33"/>
                <a:gd name="T4" fmla="*/ 99831 w 40"/>
                <a:gd name="T5" fmla="*/ 19967 h 33"/>
                <a:gd name="T6" fmla="*/ 99831 w 40"/>
                <a:gd name="T7" fmla="*/ 0 h 33"/>
                <a:gd name="T8" fmla="*/ 79865 w 40"/>
                <a:gd name="T9" fmla="*/ 0 h 33"/>
                <a:gd name="T10" fmla="*/ 0 w 40"/>
                <a:gd name="T11" fmla="*/ 0 h 33"/>
                <a:gd name="T12" fmla="*/ 0 w 40"/>
                <a:gd name="T13" fmla="*/ 19967 h 33"/>
                <a:gd name="T14" fmla="*/ 79865 w 40"/>
                <a:gd name="T15" fmla="*/ 19967 h 33"/>
                <a:gd name="T16" fmla="*/ 79865 w 40"/>
                <a:gd name="T17" fmla="*/ 82362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"/>
                <a:gd name="T28" fmla="*/ 0 h 33"/>
                <a:gd name="T29" fmla="*/ 40 w 40"/>
                <a:gd name="T30" fmla="*/ 33 h 3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" h="33">
                  <a:moveTo>
                    <a:pt x="32" y="33"/>
                  </a:moveTo>
                  <a:lnTo>
                    <a:pt x="40" y="33"/>
                  </a:lnTo>
                  <a:lnTo>
                    <a:pt x="40" y="8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32" y="8"/>
                  </a:lnTo>
                  <a:lnTo>
                    <a:pt x="32" y="33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>
              <a:normAutofit fontScale="25000" lnSpcReduction="20000"/>
            </a:bodyPr>
            <a:lstStyle/>
            <a:p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17" name="Freeform 71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89848" y="316964"/>
              <a:ext cx="82362" cy="82362"/>
            </a:xfrm>
            <a:custGeom>
              <a:avLst/>
              <a:gdLst>
                <a:gd name="T0" fmla="*/ 19967 w 33"/>
                <a:gd name="T1" fmla="*/ 0 h 33"/>
                <a:gd name="T2" fmla="*/ 0 w 33"/>
                <a:gd name="T3" fmla="*/ 0 h 33"/>
                <a:gd name="T4" fmla="*/ 0 w 33"/>
                <a:gd name="T5" fmla="*/ 62395 h 33"/>
                <a:gd name="T6" fmla="*/ 0 w 33"/>
                <a:gd name="T7" fmla="*/ 82362 h 33"/>
                <a:gd name="T8" fmla="*/ 19967 w 33"/>
                <a:gd name="T9" fmla="*/ 82362 h 33"/>
                <a:gd name="T10" fmla="*/ 82362 w 33"/>
                <a:gd name="T11" fmla="*/ 82362 h 33"/>
                <a:gd name="T12" fmla="*/ 82362 w 33"/>
                <a:gd name="T13" fmla="*/ 62395 h 33"/>
                <a:gd name="T14" fmla="*/ 19967 w 33"/>
                <a:gd name="T15" fmla="*/ 62395 h 33"/>
                <a:gd name="T16" fmla="*/ 19967 w 33"/>
                <a:gd name="T17" fmla="*/ 0 h 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3"/>
                <a:gd name="T28" fmla="*/ 0 h 33"/>
                <a:gd name="T29" fmla="*/ 33 w 33"/>
                <a:gd name="T30" fmla="*/ 33 h 3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3" h="33">
                  <a:moveTo>
                    <a:pt x="8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0" y="33"/>
                  </a:lnTo>
                  <a:lnTo>
                    <a:pt x="8" y="33"/>
                  </a:lnTo>
                  <a:lnTo>
                    <a:pt x="33" y="33"/>
                  </a:lnTo>
                  <a:lnTo>
                    <a:pt x="33" y="25"/>
                  </a:lnTo>
                  <a:lnTo>
                    <a:pt x="8" y="25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 cmpd="sng">
              <a:noFill/>
              <a:bevel/>
            </a:ln>
          </p:spPr>
          <p:txBody>
            <a:bodyPr>
              <a:normAutofit fontScale="25000" lnSpcReduction="20000"/>
            </a:bodyPr>
            <a:lstStyle/>
            <a:p>
              <a:endParaRPr lang="zh-CN" altLang="en-US">
                <a:sym typeface="Arial" panose="020B0604020202020204" pitchFamily="34" charset="0"/>
              </a:endParaRPr>
            </a:p>
          </p:txBody>
        </p:sp>
      </p:grpSp>
      <p:sp>
        <p:nvSpPr>
          <p:cNvPr id="18" name="矩形 17"/>
          <p:cNvSpPr/>
          <p:nvPr>
            <p:custDataLst>
              <p:tags r:id="rId14"/>
            </p:custDataLst>
          </p:nvPr>
        </p:nvSpPr>
        <p:spPr bwMode="auto">
          <a:xfrm>
            <a:off x="6277610" y="5306695"/>
            <a:ext cx="2194560" cy="76200"/>
          </a:xfrm>
          <a:prstGeom prst="rect">
            <a:avLst/>
          </a:prstGeom>
          <a:solidFill>
            <a:srgbClr val="C0504D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t" anchorCtr="0" compatLnSpc="1">
            <a:normAutofit fontScale="25000" lnSpcReduction="20000"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21" name="KSO_Shape"/>
          <p:cNvSpPr/>
          <p:nvPr>
            <p:custDataLst>
              <p:tags r:id="rId15"/>
            </p:custDataLst>
          </p:nvPr>
        </p:nvSpPr>
        <p:spPr bwMode="auto">
          <a:xfrm>
            <a:off x="4304987" y="1718486"/>
            <a:ext cx="1859418" cy="1831526"/>
          </a:xfrm>
          <a:custGeom>
            <a:avLst/>
            <a:gdLst>
              <a:gd name="T0" fmla="*/ 351815 w 2443615"/>
              <a:gd name="T1" fmla="*/ 127711 h 2406492"/>
              <a:gd name="T2" fmla="*/ 127265 w 2443615"/>
              <a:gd name="T3" fmla="*/ 352436 h 2406492"/>
              <a:gd name="T4" fmla="*/ 351815 w 2443615"/>
              <a:gd name="T5" fmla="*/ 577161 h 2406492"/>
              <a:gd name="T6" fmla="*/ 576364 w 2443615"/>
              <a:gd name="T7" fmla="*/ 352436 h 2406492"/>
              <a:gd name="T8" fmla="*/ 351815 w 2443615"/>
              <a:gd name="T9" fmla="*/ 127711 h 2406492"/>
              <a:gd name="T10" fmla="*/ 323002 w 2443615"/>
              <a:gd name="T11" fmla="*/ 0 h 2406492"/>
              <a:gd name="T12" fmla="*/ 380627 w 2443615"/>
              <a:gd name="T13" fmla="*/ 0 h 2406492"/>
              <a:gd name="T14" fmla="*/ 393151 w 2443615"/>
              <a:gd name="T15" fmla="*/ 71092 h 2406492"/>
              <a:gd name="T16" fmla="*/ 500853 w 2443615"/>
              <a:gd name="T17" fmla="*/ 110323 h 2406492"/>
              <a:gd name="T18" fmla="*/ 556109 w 2443615"/>
              <a:gd name="T19" fmla="*/ 63920 h 2406492"/>
              <a:gd name="T20" fmla="*/ 600251 w 2443615"/>
              <a:gd name="T21" fmla="*/ 100990 h 2406492"/>
              <a:gd name="T22" fmla="*/ 564182 w 2443615"/>
              <a:gd name="T23" fmla="*/ 163505 h 2406492"/>
              <a:gd name="T24" fmla="*/ 621490 w 2443615"/>
              <a:gd name="T25" fmla="*/ 262842 h 2406492"/>
              <a:gd name="T26" fmla="*/ 693623 w 2443615"/>
              <a:gd name="T27" fmla="*/ 262840 h 2406492"/>
              <a:gd name="T28" fmla="*/ 703629 w 2443615"/>
              <a:gd name="T29" fmla="*/ 319633 h 2406492"/>
              <a:gd name="T30" fmla="*/ 635846 w 2443615"/>
              <a:gd name="T31" fmla="*/ 344321 h 2406492"/>
              <a:gd name="T32" fmla="*/ 615944 w 2443615"/>
              <a:gd name="T33" fmla="*/ 457282 h 2406492"/>
              <a:gd name="T34" fmla="*/ 671201 w 2443615"/>
              <a:gd name="T35" fmla="*/ 503683 h 2406492"/>
              <a:gd name="T36" fmla="*/ 642389 w 2443615"/>
              <a:gd name="T37" fmla="*/ 553626 h 2406492"/>
              <a:gd name="T38" fmla="*/ 574608 w 2443615"/>
              <a:gd name="T39" fmla="*/ 528934 h 2406492"/>
              <a:gd name="T40" fmla="*/ 486808 w 2443615"/>
              <a:gd name="T41" fmla="*/ 602665 h 2406492"/>
              <a:gd name="T42" fmla="*/ 499336 w 2443615"/>
              <a:gd name="T43" fmla="*/ 673756 h 2406492"/>
              <a:gd name="T44" fmla="*/ 445187 w 2443615"/>
              <a:gd name="T45" fmla="*/ 693480 h 2406492"/>
              <a:gd name="T46" fmla="*/ 409122 w 2443615"/>
              <a:gd name="T47" fmla="*/ 630963 h 2406492"/>
              <a:gd name="T48" fmla="*/ 294507 w 2443615"/>
              <a:gd name="T49" fmla="*/ 630963 h 2406492"/>
              <a:gd name="T50" fmla="*/ 258443 w 2443615"/>
              <a:gd name="T51" fmla="*/ 693480 h 2406492"/>
              <a:gd name="T52" fmla="*/ 204294 w 2443615"/>
              <a:gd name="T53" fmla="*/ 673756 h 2406492"/>
              <a:gd name="T54" fmla="*/ 216821 w 2443615"/>
              <a:gd name="T55" fmla="*/ 602665 h 2406492"/>
              <a:gd name="T56" fmla="*/ 129022 w 2443615"/>
              <a:gd name="T57" fmla="*/ 528934 h 2406492"/>
              <a:gd name="T58" fmla="*/ 61240 w 2443615"/>
              <a:gd name="T59" fmla="*/ 553626 h 2406492"/>
              <a:gd name="T60" fmla="*/ 32428 w 2443615"/>
              <a:gd name="T61" fmla="*/ 503683 h 2406492"/>
              <a:gd name="T62" fmla="*/ 87685 w 2443615"/>
              <a:gd name="T63" fmla="*/ 457282 h 2406492"/>
              <a:gd name="T64" fmla="*/ 67783 w 2443615"/>
              <a:gd name="T65" fmla="*/ 344321 h 2406492"/>
              <a:gd name="T66" fmla="*/ 0 w 2443615"/>
              <a:gd name="T67" fmla="*/ 319633 h 2406492"/>
              <a:gd name="T68" fmla="*/ 10006 w 2443615"/>
              <a:gd name="T69" fmla="*/ 262840 h 2406492"/>
              <a:gd name="T70" fmla="*/ 82138 w 2443615"/>
              <a:gd name="T71" fmla="*/ 262842 h 2406492"/>
              <a:gd name="T72" fmla="*/ 139446 w 2443615"/>
              <a:gd name="T73" fmla="*/ 163505 h 2406492"/>
              <a:gd name="T74" fmla="*/ 103378 w 2443615"/>
              <a:gd name="T75" fmla="*/ 100990 h 2406492"/>
              <a:gd name="T76" fmla="*/ 147520 w 2443615"/>
              <a:gd name="T77" fmla="*/ 63920 h 2406492"/>
              <a:gd name="T78" fmla="*/ 202776 w 2443615"/>
              <a:gd name="T79" fmla="*/ 110323 h 2406492"/>
              <a:gd name="T80" fmla="*/ 310478 w 2443615"/>
              <a:gd name="T81" fmla="*/ 71092 h 2406492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443615" h="2406492">
                <a:moveTo>
                  <a:pt x="1221807" y="443178"/>
                </a:moveTo>
                <a:cubicBezTo>
                  <a:pt x="791117" y="443178"/>
                  <a:pt x="441973" y="792322"/>
                  <a:pt x="441973" y="1223012"/>
                </a:cubicBezTo>
                <a:cubicBezTo>
                  <a:pt x="441973" y="1653702"/>
                  <a:pt x="791117" y="2002846"/>
                  <a:pt x="1221807" y="2002846"/>
                </a:cubicBezTo>
                <a:cubicBezTo>
                  <a:pt x="1652497" y="2002846"/>
                  <a:pt x="2001641" y="1653702"/>
                  <a:pt x="2001641" y="1223012"/>
                </a:cubicBezTo>
                <a:cubicBezTo>
                  <a:pt x="2001641" y="792322"/>
                  <a:pt x="1652497" y="443178"/>
                  <a:pt x="1221807" y="443178"/>
                </a:cubicBezTo>
                <a:close/>
                <a:moveTo>
                  <a:pt x="1121747" y="0"/>
                </a:moveTo>
                <a:lnTo>
                  <a:pt x="1321868" y="0"/>
                </a:lnTo>
                <a:lnTo>
                  <a:pt x="1365362" y="246702"/>
                </a:lnTo>
                <a:cubicBezTo>
                  <a:pt x="1497994" y="266203"/>
                  <a:pt x="1625261" y="312525"/>
                  <a:pt x="1739400" y="382840"/>
                </a:cubicBezTo>
                <a:lnTo>
                  <a:pt x="1931295" y="221813"/>
                </a:lnTo>
                <a:lnTo>
                  <a:pt x="2084596" y="350449"/>
                </a:lnTo>
                <a:lnTo>
                  <a:pt x="1959337" y="567390"/>
                </a:lnTo>
                <a:cubicBezTo>
                  <a:pt x="2048403" y="667584"/>
                  <a:pt x="2116120" y="784874"/>
                  <a:pt x="2158357" y="912104"/>
                </a:cubicBezTo>
                <a:lnTo>
                  <a:pt x="2408865" y="912098"/>
                </a:lnTo>
                <a:lnTo>
                  <a:pt x="2443615" y="1109179"/>
                </a:lnTo>
                <a:lnTo>
                  <a:pt x="2208214" y="1194851"/>
                </a:lnTo>
                <a:cubicBezTo>
                  <a:pt x="2212040" y="1328854"/>
                  <a:pt x="2188522" y="1462233"/>
                  <a:pt x="2139095" y="1586846"/>
                </a:cubicBezTo>
                <a:lnTo>
                  <a:pt x="2330998" y="1747864"/>
                </a:lnTo>
                <a:lnTo>
                  <a:pt x="2230938" y="1921175"/>
                </a:lnTo>
                <a:lnTo>
                  <a:pt x="1995541" y="1835490"/>
                </a:lnTo>
                <a:cubicBezTo>
                  <a:pt x="1912336" y="1940602"/>
                  <a:pt x="1808586" y="2027658"/>
                  <a:pt x="1690623" y="2091346"/>
                </a:cubicBezTo>
                <a:lnTo>
                  <a:pt x="1734130" y="2338046"/>
                </a:lnTo>
                <a:lnTo>
                  <a:pt x="1546077" y="2406492"/>
                </a:lnTo>
                <a:lnTo>
                  <a:pt x="1420828" y="2189544"/>
                </a:lnTo>
                <a:cubicBezTo>
                  <a:pt x="1289525" y="2216580"/>
                  <a:pt x="1154089" y="2216580"/>
                  <a:pt x="1022786" y="2189544"/>
                </a:cubicBezTo>
                <a:lnTo>
                  <a:pt x="897539" y="2406492"/>
                </a:lnTo>
                <a:lnTo>
                  <a:pt x="709486" y="2338046"/>
                </a:lnTo>
                <a:lnTo>
                  <a:pt x="752993" y="2091346"/>
                </a:lnTo>
                <a:cubicBezTo>
                  <a:pt x="635030" y="2027658"/>
                  <a:pt x="531280" y="1940601"/>
                  <a:pt x="448076" y="1835490"/>
                </a:cubicBezTo>
                <a:lnTo>
                  <a:pt x="212678" y="1921175"/>
                </a:lnTo>
                <a:lnTo>
                  <a:pt x="112617" y="1747864"/>
                </a:lnTo>
                <a:lnTo>
                  <a:pt x="304520" y="1586846"/>
                </a:lnTo>
                <a:cubicBezTo>
                  <a:pt x="255094" y="1462233"/>
                  <a:pt x="231575" y="1328854"/>
                  <a:pt x="235401" y="1194851"/>
                </a:cubicBezTo>
                <a:lnTo>
                  <a:pt x="0" y="1109179"/>
                </a:lnTo>
                <a:lnTo>
                  <a:pt x="34750" y="912098"/>
                </a:lnTo>
                <a:lnTo>
                  <a:pt x="285257" y="912104"/>
                </a:lnTo>
                <a:cubicBezTo>
                  <a:pt x="327494" y="784874"/>
                  <a:pt x="395211" y="667583"/>
                  <a:pt x="484278" y="567390"/>
                </a:cubicBezTo>
                <a:lnTo>
                  <a:pt x="359019" y="350449"/>
                </a:lnTo>
                <a:lnTo>
                  <a:pt x="512321" y="221813"/>
                </a:lnTo>
                <a:lnTo>
                  <a:pt x="704216" y="382840"/>
                </a:lnTo>
                <a:cubicBezTo>
                  <a:pt x="818353" y="312525"/>
                  <a:pt x="945621" y="266204"/>
                  <a:pt x="1078253" y="246702"/>
                </a:cubicBezTo>
                <a:lnTo>
                  <a:pt x="1121747" y="0"/>
                </a:lnTo>
                <a:close/>
              </a:path>
            </a:pathLst>
          </a:custGeom>
          <a:solidFill>
            <a:srgbClr val="1A1A84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prstDash val="solid"/>
                <a:round/>
              </a14:hiddenLine>
            </a:ext>
          </a:extLst>
        </p:spPr>
        <p:txBody>
          <a:bodyPr lIns="501445" tIns="575655" rIns="501445" bIns="614746" anchor="ctr">
            <a:normAutofit/>
          </a:bodyPr>
          <a:lstStyle/>
          <a:p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23" name="KSO_Shape"/>
          <p:cNvSpPr/>
          <p:nvPr>
            <p:custDataLst>
              <p:tags r:id="rId16"/>
            </p:custDataLst>
          </p:nvPr>
        </p:nvSpPr>
        <p:spPr bwMode="auto">
          <a:xfrm>
            <a:off x="6223372" y="2103423"/>
            <a:ext cx="1859418" cy="1831526"/>
          </a:xfrm>
          <a:custGeom>
            <a:avLst/>
            <a:gdLst>
              <a:gd name="T0" fmla="*/ 351815 w 2443615"/>
              <a:gd name="T1" fmla="*/ 127711 h 2406492"/>
              <a:gd name="T2" fmla="*/ 127265 w 2443615"/>
              <a:gd name="T3" fmla="*/ 352436 h 2406492"/>
              <a:gd name="T4" fmla="*/ 351815 w 2443615"/>
              <a:gd name="T5" fmla="*/ 577161 h 2406492"/>
              <a:gd name="T6" fmla="*/ 576364 w 2443615"/>
              <a:gd name="T7" fmla="*/ 352436 h 2406492"/>
              <a:gd name="T8" fmla="*/ 351815 w 2443615"/>
              <a:gd name="T9" fmla="*/ 127711 h 2406492"/>
              <a:gd name="T10" fmla="*/ 323002 w 2443615"/>
              <a:gd name="T11" fmla="*/ 0 h 2406492"/>
              <a:gd name="T12" fmla="*/ 380627 w 2443615"/>
              <a:gd name="T13" fmla="*/ 0 h 2406492"/>
              <a:gd name="T14" fmla="*/ 393151 w 2443615"/>
              <a:gd name="T15" fmla="*/ 71092 h 2406492"/>
              <a:gd name="T16" fmla="*/ 500853 w 2443615"/>
              <a:gd name="T17" fmla="*/ 110323 h 2406492"/>
              <a:gd name="T18" fmla="*/ 556109 w 2443615"/>
              <a:gd name="T19" fmla="*/ 63920 h 2406492"/>
              <a:gd name="T20" fmla="*/ 600251 w 2443615"/>
              <a:gd name="T21" fmla="*/ 100990 h 2406492"/>
              <a:gd name="T22" fmla="*/ 564182 w 2443615"/>
              <a:gd name="T23" fmla="*/ 163505 h 2406492"/>
              <a:gd name="T24" fmla="*/ 621490 w 2443615"/>
              <a:gd name="T25" fmla="*/ 262842 h 2406492"/>
              <a:gd name="T26" fmla="*/ 693623 w 2443615"/>
              <a:gd name="T27" fmla="*/ 262840 h 2406492"/>
              <a:gd name="T28" fmla="*/ 703629 w 2443615"/>
              <a:gd name="T29" fmla="*/ 319633 h 2406492"/>
              <a:gd name="T30" fmla="*/ 635846 w 2443615"/>
              <a:gd name="T31" fmla="*/ 344321 h 2406492"/>
              <a:gd name="T32" fmla="*/ 615944 w 2443615"/>
              <a:gd name="T33" fmla="*/ 457282 h 2406492"/>
              <a:gd name="T34" fmla="*/ 671201 w 2443615"/>
              <a:gd name="T35" fmla="*/ 503683 h 2406492"/>
              <a:gd name="T36" fmla="*/ 642389 w 2443615"/>
              <a:gd name="T37" fmla="*/ 553626 h 2406492"/>
              <a:gd name="T38" fmla="*/ 574608 w 2443615"/>
              <a:gd name="T39" fmla="*/ 528934 h 2406492"/>
              <a:gd name="T40" fmla="*/ 486808 w 2443615"/>
              <a:gd name="T41" fmla="*/ 602665 h 2406492"/>
              <a:gd name="T42" fmla="*/ 499336 w 2443615"/>
              <a:gd name="T43" fmla="*/ 673756 h 2406492"/>
              <a:gd name="T44" fmla="*/ 445187 w 2443615"/>
              <a:gd name="T45" fmla="*/ 693480 h 2406492"/>
              <a:gd name="T46" fmla="*/ 409122 w 2443615"/>
              <a:gd name="T47" fmla="*/ 630963 h 2406492"/>
              <a:gd name="T48" fmla="*/ 294507 w 2443615"/>
              <a:gd name="T49" fmla="*/ 630963 h 2406492"/>
              <a:gd name="T50" fmla="*/ 258443 w 2443615"/>
              <a:gd name="T51" fmla="*/ 693480 h 2406492"/>
              <a:gd name="T52" fmla="*/ 204294 w 2443615"/>
              <a:gd name="T53" fmla="*/ 673756 h 2406492"/>
              <a:gd name="T54" fmla="*/ 216821 w 2443615"/>
              <a:gd name="T55" fmla="*/ 602665 h 2406492"/>
              <a:gd name="T56" fmla="*/ 129022 w 2443615"/>
              <a:gd name="T57" fmla="*/ 528934 h 2406492"/>
              <a:gd name="T58" fmla="*/ 61240 w 2443615"/>
              <a:gd name="T59" fmla="*/ 553626 h 2406492"/>
              <a:gd name="T60" fmla="*/ 32428 w 2443615"/>
              <a:gd name="T61" fmla="*/ 503683 h 2406492"/>
              <a:gd name="T62" fmla="*/ 87685 w 2443615"/>
              <a:gd name="T63" fmla="*/ 457282 h 2406492"/>
              <a:gd name="T64" fmla="*/ 67783 w 2443615"/>
              <a:gd name="T65" fmla="*/ 344321 h 2406492"/>
              <a:gd name="T66" fmla="*/ 0 w 2443615"/>
              <a:gd name="T67" fmla="*/ 319633 h 2406492"/>
              <a:gd name="T68" fmla="*/ 10006 w 2443615"/>
              <a:gd name="T69" fmla="*/ 262840 h 2406492"/>
              <a:gd name="T70" fmla="*/ 82138 w 2443615"/>
              <a:gd name="T71" fmla="*/ 262842 h 2406492"/>
              <a:gd name="T72" fmla="*/ 139446 w 2443615"/>
              <a:gd name="T73" fmla="*/ 163505 h 2406492"/>
              <a:gd name="T74" fmla="*/ 103378 w 2443615"/>
              <a:gd name="T75" fmla="*/ 100990 h 2406492"/>
              <a:gd name="T76" fmla="*/ 147520 w 2443615"/>
              <a:gd name="T77" fmla="*/ 63920 h 2406492"/>
              <a:gd name="T78" fmla="*/ 202776 w 2443615"/>
              <a:gd name="T79" fmla="*/ 110323 h 2406492"/>
              <a:gd name="T80" fmla="*/ 310478 w 2443615"/>
              <a:gd name="T81" fmla="*/ 71092 h 2406492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443615" h="2406492">
                <a:moveTo>
                  <a:pt x="1221807" y="443178"/>
                </a:moveTo>
                <a:cubicBezTo>
                  <a:pt x="791117" y="443178"/>
                  <a:pt x="441973" y="792322"/>
                  <a:pt x="441973" y="1223012"/>
                </a:cubicBezTo>
                <a:cubicBezTo>
                  <a:pt x="441973" y="1653702"/>
                  <a:pt x="791117" y="2002846"/>
                  <a:pt x="1221807" y="2002846"/>
                </a:cubicBezTo>
                <a:cubicBezTo>
                  <a:pt x="1652497" y="2002846"/>
                  <a:pt x="2001641" y="1653702"/>
                  <a:pt x="2001641" y="1223012"/>
                </a:cubicBezTo>
                <a:cubicBezTo>
                  <a:pt x="2001641" y="792322"/>
                  <a:pt x="1652497" y="443178"/>
                  <a:pt x="1221807" y="443178"/>
                </a:cubicBezTo>
                <a:close/>
                <a:moveTo>
                  <a:pt x="1121747" y="0"/>
                </a:moveTo>
                <a:lnTo>
                  <a:pt x="1321868" y="0"/>
                </a:lnTo>
                <a:lnTo>
                  <a:pt x="1365362" y="246702"/>
                </a:lnTo>
                <a:cubicBezTo>
                  <a:pt x="1497994" y="266203"/>
                  <a:pt x="1625261" y="312525"/>
                  <a:pt x="1739400" y="382840"/>
                </a:cubicBezTo>
                <a:lnTo>
                  <a:pt x="1931295" y="221813"/>
                </a:lnTo>
                <a:lnTo>
                  <a:pt x="2084596" y="350449"/>
                </a:lnTo>
                <a:lnTo>
                  <a:pt x="1959337" y="567390"/>
                </a:lnTo>
                <a:cubicBezTo>
                  <a:pt x="2048403" y="667584"/>
                  <a:pt x="2116120" y="784874"/>
                  <a:pt x="2158357" y="912104"/>
                </a:cubicBezTo>
                <a:lnTo>
                  <a:pt x="2408865" y="912098"/>
                </a:lnTo>
                <a:lnTo>
                  <a:pt x="2443615" y="1109179"/>
                </a:lnTo>
                <a:lnTo>
                  <a:pt x="2208214" y="1194851"/>
                </a:lnTo>
                <a:cubicBezTo>
                  <a:pt x="2212040" y="1328854"/>
                  <a:pt x="2188522" y="1462233"/>
                  <a:pt x="2139095" y="1586846"/>
                </a:cubicBezTo>
                <a:lnTo>
                  <a:pt x="2330998" y="1747864"/>
                </a:lnTo>
                <a:lnTo>
                  <a:pt x="2230938" y="1921175"/>
                </a:lnTo>
                <a:lnTo>
                  <a:pt x="1995541" y="1835490"/>
                </a:lnTo>
                <a:cubicBezTo>
                  <a:pt x="1912336" y="1940602"/>
                  <a:pt x="1808586" y="2027658"/>
                  <a:pt x="1690623" y="2091346"/>
                </a:cubicBezTo>
                <a:lnTo>
                  <a:pt x="1734130" y="2338046"/>
                </a:lnTo>
                <a:lnTo>
                  <a:pt x="1546077" y="2406492"/>
                </a:lnTo>
                <a:lnTo>
                  <a:pt x="1420828" y="2189544"/>
                </a:lnTo>
                <a:cubicBezTo>
                  <a:pt x="1289525" y="2216580"/>
                  <a:pt x="1154089" y="2216580"/>
                  <a:pt x="1022786" y="2189544"/>
                </a:cubicBezTo>
                <a:lnTo>
                  <a:pt x="897539" y="2406492"/>
                </a:lnTo>
                <a:lnTo>
                  <a:pt x="709486" y="2338046"/>
                </a:lnTo>
                <a:lnTo>
                  <a:pt x="752993" y="2091346"/>
                </a:lnTo>
                <a:cubicBezTo>
                  <a:pt x="635030" y="2027658"/>
                  <a:pt x="531280" y="1940601"/>
                  <a:pt x="448076" y="1835490"/>
                </a:cubicBezTo>
                <a:lnTo>
                  <a:pt x="212678" y="1921175"/>
                </a:lnTo>
                <a:lnTo>
                  <a:pt x="112617" y="1747864"/>
                </a:lnTo>
                <a:lnTo>
                  <a:pt x="304520" y="1586846"/>
                </a:lnTo>
                <a:cubicBezTo>
                  <a:pt x="255094" y="1462233"/>
                  <a:pt x="231575" y="1328854"/>
                  <a:pt x="235401" y="1194851"/>
                </a:cubicBezTo>
                <a:lnTo>
                  <a:pt x="0" y="1109179"/>
                </a:lnTo>
                <a:lnTo>
                  <a:pt x="34750" y="912098"/>
                </a:lnTo>
                <a:lnTo>
                  <a:pt x="285257" y="912104"/>
                </a:lnTo>
                <a:cubicBezTo>
                  <a:pt x="327494" y="784874"/>
                  <a:pt x="395211" y="667583"/>
                  <a:pt x="484278" y="567390"/>
                </a:cubicBezTo>
                <a:lnTo>
                  <a:pt x="359019" y="350449"/>
                </a:lnTo>
                <a:lnTo>
                  <a:pt x="512321" y="221813"/>
                </a:lnTo>
                <a:lnTo>
                  <a:pt x="704216" y="382840"/>
                </a:lnTo>
                <a:cubicBezTo>
                  <a:pt x="818353" y="312525"/>
                  <a:pt x="945621" y="266204"/>
                  <a:pt x="1078253" y="246702"/>
                </a:cubicBezTo>
                <a:lnTo>
                  <a:pt x="1121747" y="0"/>
                </a:lnTo>
                <a:close/>
              </a:path>
            </a:pathLst>
          </a:custGeom>
          <a:solidFill>
            <a:srgbClr val="2D8E9C"/>
          </a:solidFill>
          <a:ln>
            <a:noFill/>
          </a:ln>
        </p:spPr>
        <p:txBody>
          <a:bodyPr lIns="501445" tIns="575655" rIns="501445" bIns="614746" anchor="ctr">
            <a:normAutofit/>
          </a:bodyPr>
          <a:lstStyle/>
          <a:p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24" name="KSO_Shape"/>
          <p:cNvSpPr/>
          <p:nvPr>
            <p:custDataLst>
              <p:tags r:id="rId17"/>
            </p:custDataLst>
          </p:nvPr>
        </p:nvSpPr>
        <p:spPr bwMode="auto">
          <a:xfrm>
            <a:off x="5088628" y="3524289"/>
            <a:ext cx="1859418" cy="1831526"/>
          </a:xfrm>
          <a:custGeom>
            <a:avLst/>
            <a:gdLst>
              <a:gd name="T0" fmla="*/ 351815 w 2443615"/>
              <a:gd name="T1" fmla="*/ 127711 h 2406492"/>
              <a:gd name="T2" fmla="*/ 127265 w 2443615"/>
              <a:gd name="T3" fmla="*/ 352436 h 2406492"/>
              <a:gd name="T4" fmla="*/ 351815 w 2443615"/>
              <a:gd name="T5" fmla="*/ 577161 h 2406492"/>
              <a:gd name="T6" fmla="*/ 576364 w 2443615"/>
              <a:gd name="T7" fmla="*/ 352436 h 2406492"/>
              <a:gd name="T8" fmla="*/ 351815 w 2443615"/>
              <a:gd name="T9" fmla="*/ 127711 h 2406492"/>
              <a:gd name="T10" fmla="*/ 323002 w 2443615"/>
              <a:gd name="T11" fmla="*/ 0 h 2406492"/>
              <a:gd name="T12" fmla="*/ 380627 w 2443615"/>
              <a:gd name="T13" fmla="*/ 0 h 2406492"/>
              <a:gd name="T14" fmla="*/ 393151 w 2443615"/>
              <a:gd name="T15" fmla="*/ 71092 h 2406492"/>
              <a:gd name="T16" fmla="*/ 500853 w 2443615"/>
              <a:gd name="T17" fmla="*/ 110323 h 2406492"/>
              <a:gd name="T18" fmla="*/ 556109 w 2443615"/>
              <a:gd name="T19" fmla="*/ 63920 h 2406492"/>
              <a:gd name="T20" fmla="*/ 600251 w 2443615"/>
              <a:gd name="T21" fmla="*/ 100990 h 2406492"/>
              <a:gd name="T22" fmla="*/ 564182 w 2443615"/>
              <a:gd name="T23" fmla="*/ 163505 h 2406492"/>
              <a:gd name="T24" fmla="*/ 621490 w 2443615"/>
              <a:gd name="T25" fmla="*/ 262842 h 2406492"/>
              <a:gd name="T26" fmla="*/ 693623 w 2443615"/>
              <a:gd name="T27" fmla="*/ 262840 h 2406492"/>
              <a:gd name="T28" fmla="*/ 703629 w 2443615"/>
              <a:gd name="T29" fmla="*/ 319633 h 2406492"/>
              <a:gd name="T30" fmla="*/ 635846 w 2443615"/>
              <a:gd name="T31" fmla="*/ 344321 h 2406492"/>
              <a:gd name="T32" fmla="*/ 615944 w 2443615"/>
              <a:gd name="T33" fmla="*/ 457282 h 2406492"/>
              <a:gd name="T34" fmla="*/ 671201 w 2443615"/>
              <a:gd name="T35" fmla="*/ 503683 h 2406492"/>
              <a:gd name="T36" fmla="*/ 642389 w 2443615"/>
              <a:gd name="T37" fmla="*/ 553626 h 2406492"/>
              <a:gd name="T38" fmla="*/ 574608 w 2443615"/>
              <a:gd name="T39" fmla="*/ 528934 h 2406492"/>
              <a:gd name="T40" fmla="*/ 486808 w 2443615"/>
              <a:gd name="T41" fmla="*/ 602665 h 2406492"/>
              <a:gd name="T42" fmla="*/ 499336 w 2443615"/>
              <a:gd name="T43" fmla="*/ 673756 h 2406492"/>
              <a:gd name="T44" fmla="*/ 445187 w 2443615"/>
              <a:gd name="T45" fmla="*/ 693480 h 2406492"/>
              <a:gd name="T46" fmla="*/ 409122 w 2443615"/>
              <a:gd name="T47" fmla="*/ 630963 h 2406492"/>
              <a:gd name="T48" fmla="*/ 294507 w 2443615"/>
              <a:gd name="T49" fmla="*/ 630963 h 2406492"/>
              <a:gd name="T50" fmla="*/ 258443 w 2443615"/>
              <a:gd name="T51" fmla="*/ 693480 h 2406492"/>
              <a:gd name="T52" fmla="*/ 204294 w 2443615"/>
              <a:gd name="T53" fmla="*/ 673756 h 2406492"/>
              <a:gd name="T54" fmla="*/ 216821 w 2443615"/>
              <a:gd name="T55" fmla="*/ 602665 h 2406492"/>
              <a:gd name="T56" fmla="*/ 129022 w 2443615"/>
              <a:gd name="T57" fmla="*/ 528934 h 2406492"/>
              <a:gd name="T58" fmla="*/ 61240 w 2443615"/>
              <a:gd name="T59" fmla="*/ 553626 h 2406492"/>
              <a:gd name="T60" fmla="*/ 32428 w 2443615"/>
              <a:gd name="T61" fmla="*/ 503683 h 2406492"/>
              <a:gd name="T62" fmla="*/ 87685 w 2443615"/>
              <a:gd name="T63" fmla="*/ 457282 h 2406492"/>
              <a:gd name="T64" fmla="*/ 67783 w 2443615"/>
              <a:gd name="T65" fmla="*/ 344321 h 2406492"/>
              <a:gd name="T66" fmla="*/ 0 w 2443615"/>
              <a:gd name="T67" fmla="*/ 319633 h 2406492"/>
              <a:gd name="T68" fmla="*/ 10006 w 2443615"/>
              <a:gd name="T69" fmla="*/ 262840 h 2406492"/>
              <a:gd name="T70" fmla="*/ 82138 w 2443615"/>
              <a:gd name="T71" fmla="*/ 262842 h 2406492"/>
              <a:gd name="T72" fmla="*/ 139446 w 2443615"/>
              <a:gd name="T73" fmla="*/ 163505 h 2406492"/>
              <a:gd name="T74" fmla="*/ 103378 w 2443615"/>
              <a:gd name="T75" fmla="*/ 100990 h 2406492"/>
              <a:gd name="T76" fmla="*/ 147520 w 2443615"/>
              <a:gd name="T77" fmla="*/ 63920 h 2406492"/>
              <a:gd name="T78" fmla="*/ 202776 w 2443615"/>
              <a:gd name="T79" fmla="*/ 110323 h 2406492"/>
              <a:gd name="T80" fmla="*/ 310478 w 2443615"/>
              <a:gd name="T81" fmla="*/ 71092 h 2406492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443615" h="2406492">
                <a:moveTo>
                  <a:pt x="1221807" y="443178"/>
                </a:moveTo>
                <a:cubicBezTo>
                  <a:pt x="791117" y="443178"/>
                  <a:pt x="441973" y="792322"/>
                  <a:pt x="441973" y="1223012"/>
                </a:cubicBezTo>
                <a:cubicBezTo>
                  <a:pt x="441973" y="1653702"/>
                  <a:pt x="791117" y="2002846"/>
                  <a:pt x="1221807" y="2002846"/>
                </a:cubicBezTo>
                <a:cubicBezTo>
                  <a:pt x="1652497" y="2002846"/>
                  <a:pt x="2001641" y="1653702"/>
                  <a:pt x="2001641" y="1223012"/>
                </a:cubicBezTo>
                <a:cubicBezTo>
                  <a:pt x="2001641" y="792322"/>
                  <a:pt x="1652497" y="443178"/>
                  <a:pt x="1221807" y="443178"/>
                </a:cubicBezTo>
                <a:close/>
                <a:moveTo>
                  <a:pt x="1121747" y="0"/>
                </a:moveTo>
                <a:lnTo>
                  <a:pt x="1321868" y="0"/>
                </a:lnTo>
                <a:lnTo>
                  <a:pt x="1365362" y="246702"/>
                </a:lnTo>
                <a:cubicBezTo>
                  <a:pt x="1497994" y="266203"/>
                  <a:pt x="1625261" y="312525"/>
                  <a:pt x="1739400" y="382840"/>
                </a:cubicBezTo>
                <a:lnTo>
                  <a:pt x="1931295" y="221813"/>
                </a:lnTo>
                <a:lnTo>
                  <a:pt x="2084596" y="350449"/>
                </a:lnTo>
                <a:lnTo>
                  <a:pt x="1959337" y="567390"/>
                </a:lnTo>
                <a:cubicBezTo>
                  <a:pt x="2048403" y="667584"/>
                  <a:pt x="2116120" y="784874"/>
                  <a:pt x="2158357" y="912104"/>
                </a:cubicBezTo>
                <a:lnTo>
                  <a:pt x="2408865" y="912098"/>
                </a:lnTo>
                <a:lnTo>
                  <a:pt x="2443615" y="1109179"/>
                </a:lnTo>
                <a:lnTo>
                  <a:pt x="2208214" y="1194851"/>
                </a:lnTo>
                <a:cubicBezTo>
                  <a:pt x="2212040" y="1328854"/>
                  <a:pt x="2188522" y="1462233"/>
                  <a:pt x="2139095" y="1586846"/>
                </a:cubicBezTo>
                <a:lnTo>
                  <a:pt x="2330998" y="1747864"/>
                </a:lnTo>
                <a:lnTo>
                  <a:pt x="2230938" y="1921175"/>
                </a:lnTo>
                <a:lnTo>
                  <a:pt x="1995541" y="1835490"/>
                </a:lnTo>
                <a:cubicBezTo>
                  <a:pt x="1912336" y="1940602"/>
                  <a:pt x="1808586" y="2027658"/>
                  <a:pt x="1690623" y="2091346"/>
                </a:cubicBezTo>
                <a:lnTo>
                  <a:pt x="1734130" y="2338046"/>
                </a:lnTo>
                <a:lnTo>
                  <a:pt x="1546077" y="2406492"/>
                </a:lnTo>
                <a:lnTo>
                  <a:pt x="1420828" y="2189544"/>
                </a:lnTo>
                <a:cubicBezTo>
                  <a:pt x="1289525" y="2216580"/>
                  <a:pt x="1154089" y="2216580"/>
                  <a:pt x="1022786" y="2189544"/>
                </a:cubicBezTo>
                <a:lnTo>
                  <a:pt x="897539" y="2406492"/>
                </a:lnTo>
                <a:lnTo>
                  <a:pt x="709486" y="2338046"/>
                </a:lnTo>
                <a:lnTo>
                  <a:pt x="752993" y="2091346"/>
                </a:lnTo>
                <a:cubicBezTo>
                  <a:pt x="635030" y="2027658"/>
                  <a:pt x="531280" y="1940601"/>
                  <a:pt x="448076" y="1835490"/>
                </a:cubicBezTo>
                <a:lnTo>
                  <a:pt x="212678" y="1921175"/>
                </a:lnTo>
                <a:lnTo>
                  <a:pt x="112617" y="1747864"/>
                </a:lnTo>
                <a:lnTo>
                  <a:pt x="304520" y="1586846"/>
                </a:lnTo>
                <a:cubicBezTo>
                  <a:pt x="255094" y="1462233"/>
                  <a:pt x="231575" y="1328854"/>
                  <a:pt x="235401" y="1194851"/>
                </a:cubicBezTo>
                <a:lnTo>
                  <a:pt x="0" y="1109179"/>
                </a:lnTo>
                <a:lnTo>
                  <a:pt x="34750" y="912098"/>
                </a:lnTo>
                <a:lnTo>
                  <a:pt x="285257" y="912104"/>
                </a:lnTo>
                <a:cubicBezTo>
                  <a:pt x="327494" y="784874"/>
                  <a:pt x="395211" y="667583"/>
                  <a:pt x="484278" y="567390"/>
                </a:cubicBezTo>
                <a:lnTo>
                  <a:pt x="359019" y="350449"/>
                </a:lnTo>
                <a:lnTo>
                  <a:pt x="512321" y="221813"/>
                </a:lnTo>
                <a:lnTo>
                  <a:pt x="704216" y="382840"/>
                </a:lnTo>
                <a:cubicBezTo>
                  <a:pt x="818353" y="312525"/>
                  <a:pt x="945621" y="266204"/>
                  <a:pt x="1078253" y="246702"/>
                </a:cubicBezTo>
                <a:lnTo>
                  <a:pt x="1121747" y="0"/>
                </a:lnTo>
                <a:close/>
              </a:path>
            </a:pathLst>
          </a:custGeom>
          <a:solidFill>
            <a:srgbClr val="C0504D"/>
          </a:solidFill>
          <a:ln>
            <a:noFill/>
          </a:ln>
        </p:spPr>
        <p:txBody>
          <a:bodyPr lIns="501445" tIns="575655" rIns="501445" bIns="614746" anchor="ctr">
            <a:normAutofit/>
          </a:bodyPr>
          <a:lstStyle/>
          <a:p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>
            <p:custDataLst>
              <p:tags r:id="rId18"/>
            </p:custDataLst>
          </p:nvPr>
        </p:nvSpPr>
        <p:spPr>
          <a:xfrm>
            <a:off x="647700" y="2180590"/>
            <a:ext cx="3563620" cy="1518920"/>
          </a:xfrm>
          <a:prstGeom prst="rect">
            <a:avLst/>
          </a:prstGeom>
        </p:spPr>
        <p:txBody>
          <a:bodyPr wrap="square"/>
          <a:lstStyle/>
          <a:p>
            <a:pPr algn="l">
              <a:lnSpc>
                <a:spcPct val="120000"/>
              </a:lnSpc>
            </a:pPr>
            <a:r>
              <a:rPr lang="zh-CN" altLang="en-US" sz="1600" b="1" dirty="0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市场风险：</a:t>
            </a:r>
            <a:endParaRPr lang="zh-CN" altLang="en-US" sz="1600" b="1" dirty="0">
              <a:solidFill>
                <a:srgbClr val="1A1A84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新产品首次面世可能会推广不利、销售迟缓；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市场竞争中可能落后竞争对手以及竞争对手的针对性行为；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矩形 25"/>
          <p:cNvSpPr/>
          <p:nvPr>
            <p:custDataLst>
              <p:tags r:id="rId19"/>
            </p:custDataLst>
          </p:nvPr>
        </p:nvSpPr>
        <p:spPr>
          <a:xfrm>
            <a:off x="8375650" y="1342390"/>
            <a:ext cx="4669790" cy="2158365"/>
          </a:xfrm>
          <a:prstGeom prst="rect">
            <a:avLst/>
          </a:prstGeom>
        </p:spPr>
        <p:txBody>
          <a:bodyPr wrap="square"/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2D8E9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管理风险：</a:t>
            </a:r>
            <a:endParaRPr lang="zh-CN" altLang="en-US" sz="1600" b="1" dirty="0">
              <a:solidFill>
                <a:srgbClr val="2D8E9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由于创业团队均为在校硕博，缺乏相应的管理素质与领导能力，因此不能有效的领导和管理；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创业初期对市场的敏感度不强，不能顺应市场发展；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团队内部相应的技术人才匮乏，人力资源短缺；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市场两端：投资者端和企业端存在“管理漏洞”；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7" name="矩形 26"/>
          <p:cNvSpPr/>
          <p:nvPr>
            <p:custDataLst>
              <p:tags r:id="rId20"/>
            </p:custDataLst>
          </p:nvPr>
        </p:nvSpPr>
        <p:spPr>
          <a:xfrm>
            <a:off x="4976495" y="5582285"/>
            <a:ext cx="5995035" cy="1750695"/>
          </a:xfrm>
          <a:prstGeom prst="rect">
            <a:avLst/>
          </a:prstGeom>
        </p:spPr>
        <p:txBody>
          <a:bodyPr wrap="square"/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C0504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技术风险：</a:t>
            </a:r>
            <a:endParaRPr lang="zh-CN" altLang="en-US" sz="1600" b="1" dirty="0">
              <a:solidFill>
                <a:srgbClr val="C0504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如期实现既定的技术目标具有时间、技术、成本等风险；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核心技术在未来发展可能被超越，被竞争对手模仿；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技术人员数量、素质与研发投入等不能满足企业发展壮大的需要；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核心技术面临可能泄露或相关的知识产权保护问题。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698" name="标题 1"/>
          <p:cNvSpPr txBox="1"/>
          <p:nvPr/>
        </p:nvSpPr>
        <p:spPr bwMode="auto">
          <a:xfrm>
            <a:off x="419100" y="427991"/>
            <a:ext cx="8270875" cy="448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7885" rIns="95769" bIns="47885" anchor="ctr">
            <a:spAutoFit/>
          </a:bodyPr>
          <a:lstStyle>
            <a:lvl1pPr defTabSz="9588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defTabSz="958850">
              <a:defRPr sz="47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defTabSz="958850">
              <a:defRPr sz="41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39147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43719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48291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52863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sz="2300" b="1">
                <a:solidFill>
                  <a:srgbClr val="1B265F"/>
                </a:solidFill>
                <a:latin typeface="微软雅黑" panose="020B0503020204020204" charset="-122"/>
                <a:ea typeface="微软雅黑" panose="020B0503020204020204" charset="-122"/>
              </a:rPr>
              <a:t>潜在风险</a:t>
            </a:r>
            <a:endParaRPr lang="zh-CN" sz="2300" b="1">
              <a:solidFill>
                <a:srgbClr val="1B265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342900" y="2104390"/>
            <a:ext cx="36957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606925" y="5533390"/>
            <a:ext cx="36957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8006080" y="1301750"/>
            <a:ext cx="36957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238500" y="3398838"/>
            <a:ext cx="74771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2981" rIns="85963" bIns="42981"/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8.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原型设计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800" b="1" dirty="0">
              <a:ea typeface="华文楷体" panose="02010600040101010101" pitchFamily="2" charset="-122"/>
            </a:endParaRPr>
          </a:p>
          <a:p>
            <a:pPr algn="ctr"/>
            <a:endParaRPr lang="zh-CN" altLang="en-US" sz="29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zh-CN" altLang="en-US" sz="29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形状 34"/>
          <p:cNvSpPr/>
          <p:nvPr>
            <p:custDataLst>
              <p:tags r:id="rId1"/>
            </p:custDataLst>
          </p:nvPr>
        </p:nvSpPr>
        <p:spPr>
          <a:xfrm>
            <a:off x="1104901" y="4594823"/>
            <a:ext cx="3261652" cy="2614651"/>
          </a:xfrm>
          <a:custGeom>
            <a:avLst/>
            <a:gdLst>
              <a:gd name="connsiteX0" fmla="*/ 1142252 w 3261652"/>
              <a:gd name="connsiteY0" fmla="*/ 0 h 2614651"/>
              <a:gd name="connsiteX1" fmla="*/ 3261652 w 3261652"/>
              <a:gd name="connsiteY1" fmla="*/ 2119400 h 2614651"/>
              <a:gd name="connsiteX2" fmla="*/ 3218593 w 3261652"/>
              <a:gd name="connsiteY2" fmla="*/ 2546533 h 2614651"/>
              <a:gd name="connsiteX3" fmla="*/ 3201079 w 3261652"/>
              <a:gd name="connsiteY3" fmla="*/ 2614651 h 2614651"/>
              <a:gd name="connsiteX4" fmla="*/ 0 w 3261652"/>
              <a:gd name="connsiteY4" fmla="*/ 2614651 h 2614651"/>
              <a:gd name="connsiteX5" fmla="*/ 0 w 3261652"/>
              <a:gd name="connsiteY5" fmla="*/ 336005 h 2614651"/>
              <a:gd name="connsiteX6" fmla="*/ 132020 w 3261652"/>
              <a:gd name="connsiteY6" fmla="*/ 255801 h 2614651"/>
              <a:gd name="connsiteX7" fmla="*/ 1142252 w 3261652"/>
              <a:gd name="connsiteY7" fmla="*/ 0 h 26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1652" h="2614651">
                <a:moveTo>
                  <a:pt x="1142252" y="0"/>
                </a:moveTo>
                <a:cubicBezTo>
                  <a:pt x="2312764" y="0"/>
                  <a:pt x="3261652" y="948888"/>
                  <a:pt x="3261652" y="2119400"/>
                </a:cubicBezTo>
                <a:cubicBezTo>
                  <a:pt x="3261652" y="2265714"/>
                  <a:pt x="3246826" y="2408565"/>
                  <a:pt x="3218593" y="2546533"/>
                </a:cubicBezTo>
                <a:lnTo>
                  <a:pt x="3201079" y="2614651"/>
                </a:lnTo>
                <a:lnTo>
                  <a:pt x="0" y="2614651"/>
                </a:lnTo>
                <a:lnTo>
                  <a:pt x="0" y="336005"/>
                </a:lnTo>
                <a:lnTo>
                  <a:pt x="132020" y="255801"/>
                </a:lnTo>
                <a:cubicBezTo>
                  <a:pt x="432325" y="92665"/>
                  <a:pt x="776467" y="0"/>
                  <a:pt x="1142252" y="0"/>
                </a:cubicBezTo>
                <a:close/>
              </a:path>
            </a:pathLst>
          </a:custGeom>
          <a:solidFill>
            <a:srgbClr val="A8E3EF">
              <a:alpha val="2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任意形状 30"/>
          <p:cNvSpPr/>
          <p:nvPr>
            <p:custDataLst>
              <p:tags r:id="rId2"/>
            </p:custDataLst>
          </p:nvPr>
        </p:nvSpPr>
        <p:spPr>
          <a:xfrm>
            <a:off x="8800962" y="350838"/>
            <a:ext cx="4497843" cy="3673188"/>
          </a:xfrm>
          <a:custGeom>
            <a:avLst/>
            <a:gdLst>
              <a:gd name="connsiteX0" fmla="*/ 203301 w 4497843"/>
              <a:gd name="connsiteY0" fmla="*/ 0 h 3673188"/>
              <a:gd name="connsiteX1" fmla="*/ 4497843 w 4497843"/>
              <a:gd name="connsiteY1" fmla="*/ 0 h 3673188"/>
              <a:gd name="connsiteX2" fmla="*/ 4497843 w 4497843"/>
              <a:gd name="connsiteY2" fmla="*/ 2926222 h 3673188"/>
              <a:gd name="connsiteX3" fmla="*/ 4342899 w 4497843"/>
              <a:gd name="connsiteY3" fmla="*/ 3067044 h 3673188"/>
              <a:gd name="connsiteX4" fmla="*/ 2654433 w 4497843"/>
              <a:gd name="connsiteY4" fmla="*/ 3673188 h 3673188"/>
              <a:gd name="connsiteX5" fmla="*/ 0 w 4497843"/>
              <a:gd name="connsiteY5" fmla="*/ 1018754 h 3673188"/>
              <a:gd name="connsiteX6" fmla="*/ 119338 w 4497843"/>
              <a:gd name="connsiteY6" fmla="*/ 229407 h 367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7843" h="3673188">
                <a:moveTo>
                  <a:pt x="203301" y="0"/>
                </a:moveTo>
                <a:lnTo>
                  <a:pt x="4497843" y="0"/>
                </a:lnTo>
                <a:lnTo>
                  <a:pt x="4497843" y="2926222"/>
                </a:lnTo>
                <a:lnTo>
                  <a:pt x="4342899" y="3067044"/>
                </a:lnTo>
                <a:cubicBezTo>
                  <a:pt x="3884057" y="3445715"/>
                  <a:pt x="3295809" y="3673188"/>
                  <a:pt x="2654433" y="3673188"/>
                </a:cubicBezTo>
                <a:cubicBezTo>
                  <a:pt x="1188430" y="3673188"/>
                  <a:pt x="0" y="2484757"/>
                  <a:pt x="0" y="1018754"/>
                </a:cubicBezTo>
                <a:cubicBezTo>
                  <a:pt x="0" y="743878"/>
                  <a:pt x="41780" y="478761"/>
                  <a:pt x="119338" y="229407"/>
                </a:cubicBezTo>
                <a:close/>
              </a:path>
            </a:pathLst>
          </a:custGeom>
          <a:solidFill>
            <a:srgbClr val="A8E3EF">
              <a:alpha val="2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50440" y="1173163"/>
            <a:ext cx="9900920" cy="5457825"/>
          </a:xfrm>
          <a:prstGeom prst="rect">
            <a:avLst/>
          </a:prstGeom>
        </p:spPr>
      </p:pic>
      <p:pic>
        <p:nvPicPr>
          <p:cNvPr id="6" name="可读app开机动画" descr="/private/var/folders/cs/fp851_n931qgkg6ml6f9snl00000gn/T/com.kingsoft.wpsoffice.mac/picturecompress_20220926190835/output_1.pngoutput_1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65575" y="1647190"/>
            <a:ext cx="6470650" cy="4394835"/>
          </a:xfrm>
          <a:prstGeom prst="rect">
            <a:avLst/>
          </a:prstGeom>
        </p:spPr>
      </p:pic>
      <p:sp>
        <p:nvSpPr>
          <p:cNvPr id="29698" name="标题 1"/>
          <p:cNvSpPr txBox="1"/>
          <p:nvPr/>
        </p:nvSpPr>
        <p:spPr bwMode="auto">
          <a:xfrm>
            <a:off x="419100" y="420371"/>
            <a:ext cx="8270875" cy="46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7885" rIns="95769" bIns="47885" anchor="ctr">
            <a:spAutoFit/>
          </a:bodyPr>
          <a:lstStyle>
            <a:lvl1pPr defTabSz="9588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defTabSz="958850">
              <a:defRPr sz="47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defTabSz="958850">
              <a:defRPr sz="41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39147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43719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48291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52863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en-US" altLang="zh-CN" sz="2400" b="1">
                <a:solidFill>
                  <a:srgbClr val="1B265F"/>
                </a:solidFill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lang="zh-CN" altLang="en-US" sz="2400" b="1">
                <a:solidFill>
                  <a:srgbClr val="1B265F"/>
                </a:solidFill>
                <a:latin typeface="微软雅黑" panose="020B0503020204020204" charset="-122"/>
                <a:ea typeface="微软雅黑" panose="020B0503020204020204" charset="-122"/>
              </a:rPr>
              <a:t>可读财报</a:t>
            </a:r>
            <a:r>
              <a:rPr lang="en-US" altLang="zh-CN" sz="2400" b="1">
                <a:solidFill>
                  <a:srgbClr val="1B265F"/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2400" b="1">
                <a:solidFill>
                  <a:srgbClr val="1B265F"/>
                </a:solidFill>
                <a:latin typeface="微软雅黑" panose="020B0503020204020204" charset="-122"/>
                <a:ea typeface="微软雅黑" panose="020B0503020204020204" charset="-122"/>
              </a:rPr>
              <a:t>——欢迎界面</a:t>
            </a:r>
            <a:endParaRPr lang="zh-CN" altLang="en-US" sz="2400" b="1">
              <a:solidFill>
                <a:srgbClr val="1B265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3238500" y="1570990"/>
            <a:ext cx="788035" cy="4471035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10401300" y="1647190"/>
            <a:ext cx="788035" cy="4471035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0"/>
    </p:custDataLst>
  </p:cSld>
  <p:clrMapOvr>
    <a:masterClrMapping/>
  </p:clrMapOvr>
  <p:transition/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形状 34"/>
          <p:cNvSpPr/>
          <p:nvPr>
            <p:custDataLst>
              <p:tags r:id="rId1"/>
            </p:custDataLst>
          </p:nvPr>
        </p:nvSpPr>
        <p:spPr>
          <a:xfrm>
            <a:off x="1104901" y="4594823"/>
            <a:ext cx="3261652" cy="2614651"/>
          </a:xfrm>
          <a:custGeom>
            <a:avLst/>
            <a:gdLst>
              <a:gd name="connsiteX0" fmla="*/ 1142252 w 3261652"/>
              <a:gd name="connsiteY0" fmla="*/ 0 h 2614651"/>
              <a:gd name="connsiteX1" fmla="*/ 3261652 w 3261652"/>
              <a:gd name="connsiteY1" fmla="*/ 2119400 h 2614651"/>
              <a:gd name="connsiteX2" fmla="*/ 3218593 w 3261652"/>
              <a:gd name="connsiteY2" fmla="*/ 2546533 h 2614651"/>
              <a:gd name="connsiteX3" fmla="*/ 3201079 w 3261652"/>
              <a:gd name="connsiteY3" fmla="*/ 2614651 h 2614651"/>
              <a:gd name="connsiteX4" fmla="*/ 0 w 3261652"/>
              <a:gd name="connsiteY4" fmla="*/ 2614651 h 2614651"/>
              <a:gd name="connsiteX5" fmla="*/ 0 w 3261652"/>
              <a:gd name="connsiteY5" fmla="*/ 336005 h 2614651"/>
              <a:gd name="connsiteX6" fmla="*/ 132020 w 3261652"/>
              <a:gd name="connsiteY6" fmla="*/ 255801 h 2614651"/>
              <a:gd name="connsiteX7" fmla="*/ 1142252 w 3261652"/>
              <a:gd name="connsiteY7" fmla="*/ 0 h 26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1652" h="2614651">
                <a:moveTo>
                  <a:pt x="1142252" y="0"/>
                </a:moveTo>
                <a:cubicBezTo>
                  <a:pt x="2312764" y="0"/>
                  <a:pt x="3261652" y="948888"/>
                  <a:pt x="3261652" y="2119400"/>
                </a:cubicBezTo>
                <a:cubicBezTo>
                  <a:pt x="3261652" y="2265714"/>
                  <a:pt x="3246826" y="2408565"/>
                  <a:pt x="3218593" y="2546533"/>
                </a:cubicBezTo>
                <a:lnTo>
                  <a:pt x="3201079" y="2614651"/>
                </a:lnTo>
                <a:lnTo>
                  <a:pt x="0" y="2614651"/>
                </a:lnTo>
                <a:lnTo>
                  <a:pt x="0" y="336005"/>
                </a:lnTo>
                <a:lnTo>
                  <a:pt x="132020" y="255801"/>
                </a:lnTo>
                <a:cubicBezTo>
                  <a:pt x="432325" y="92665"/>
                  <a:pt x="776467" y="0"/>
                  <a:pt x="1142252" y="0"/>
                </a:cubicBezTo>
                <a:close/>
              </a:path>
            </a:pathLst>
          </a:custGeom>
          <a:solidFill>
            <a:srgbClr val="A8E3EF">
              <a:alpha val="2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任意形状 30"/>
          <p:cNvSpPr/>
          <p:nvPr>
            <p:custDataLst>
              <p:tags r:id="rId2"/>
            </p:custDataLst>
          </p:nvPr>
        </p:nvSpPr>
        <p:spPr>
          <a:xfrm>
            <a:off x="8799057" y="351473"/>
            <a:ext cx="4497843" cy="3673188"/>
          </a:xfrm>
          <a:custGeom>
            <a:avLst/>
            <a:gdLst>
              <a:gd name="connsiteX0" fmla="*/ 203301 w 4497843"/>
              <a:gd name="connsiteY0" fmla="*/ 0 h 3673188"/>
              <a:gd name="connsiteX1" fmla="*/ 4497843 w 4497843"/>
              <a:gd name="connsiteY1" fmla="*/ 0 h 3673188"/>
              <a:gd name="connsiteX2" fmla="*/ 4497843 w 4497843"/>
              <a:gd name="connsiteY2" fmla="*/ 2926222 h 3673188"/>
              <a:gd name="connsiteX3" fmla="*/ 4342899 w 4497843"/>
              <a:gd name="connsiteY3" fmla="*/ 3067044 h 3673188"/>
              <a:gd name="connsiteX4" fmla="*/ 2654433 w 4497843"/>
              <a:gd name="connsiteY4" fmla="*/ 3673188 h 3673188"/>
              <a:gd name="connsiteX5" fmla="*/ 0 w 4497843"/>
              <a:gd name="connsiteY5" fmla="*/ 1018754 h 3673188"/>
              <a:gd name="connsiteX6" fmla="*/ 119338 w 4497843"/>
              <a:gd name="connsiteY6" fmla="*/ 229407 h 367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7843" h="3673188">
                <a:moveTo>
                  <a:pt x="203301" y="0"/>
                </a:moveTo>
                <a:lnTo>
                  <a:pt x="4497843" y="0"/>
                </a:lnTo>
                <a:lnTo>
                  <a:pt x="4497843" y="2926222"/>
                </a:lnTo>
                <a:lnTo>
                  <a:pt x="4342899" y="3067044"/>
                </a:lnTo>
                <a:cubicBezTo>
                  <a:pt x="3884057" y="3445715"/>
                  <a:pt x="3295809" y="3673188"/>
                  <a:pt x="2654433" y="3673188"/>
                </a:cubicBezTo>
                <a:cubicBezTo>
                  <a:pt x="1188430" y="3673188"/>
                  <a:pt x="0" y="2484757"/>
                  <a:pt x="0" y="1018754"/>
                </a:cubicBezTo>
                <a:cubicBezTo>
                  <a:pt x="0" y="743878"/>
                  <a:pt x="41780" y="478761"/>
                  <a:pt x="119338" y="229407"/>
                </a:cubicBezTo>
                <a:close/>
              </a:path>
            </a:pathLst>
          </a:custGeom>
          <a:solidFill>
            <a:srgbClr val="A8E3EF">
              <a:alpha val="2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50440" y="1189038"/>
            <a:ext cx="9900920" cy="5457825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3238500" y="1570990"/>
            <a:ext cx="788035" cy="4471035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10401300" y="1647190"/>
            <a:ext cx="788035" cy="4471035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42900" y="1722755"/>
            <a:ext cx="250126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</a:rPr>
              <a:t>读财报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latinLnBrk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投资者可根据词性、颜色及财报分类特征等，进行智能阅读财报；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latinLnBrk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通过信息的标注、突出及字体放大，可更好的了解各公司财报重点内容。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标题 1"/>
          <p:cNvSpPr txBox="1"/>
          <p:nvPr/>
        </p:nvSpPr>
        <p:spPr bwMode="auto">
          <a:xfrm>
            <a:off x="419100" y="420371"/>
            <a:ext cx="8270875" cy="46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7885" rIns="95769" bIns="47885" anchor="ctr">
            <a:spAutoFit/>
          </a:bodyPr>
          <a:lstStyle>
            <a:lvl1pPr defTabSz="9588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defTabSz="958850">
              <a:defRPr sz="47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defTabSz="958850">
              <a:defRPr sz="41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39147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43719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48291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52863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en-US" altLang="zh-CN" sz="2400" b="1">
                <a:solidFill>
                  <a:srgbClr val="1B265F"/>
                </a:solidFill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lang="zh-CN" altLang="en-US" sz="2400" b="1">
                <a:solidFill>
                  <a:srgbClr val="1B265F"/>
                </a:solidFill>
                <a:latin typeface="微软雅黑" panose="020B0503020204020204" charset="-122"/>
                <a:ea typeface="微软雅黑" panose="020B0503020204020204" charset="-122"/>
              </a:rPr>
              <a:t>可读财报</a:t>
            </a:r>
            <a:r>
              <a:rPr lang="en-US" altLang="zh-CN" sz="2400" b="1">
                <a:solidFill>
                  <a:srgbClr val="1B265F"/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2400" b="1">
                <a:solidFill>
                  <a:srgbClr val="1B265F"/>
                </a:solidFill>
                <a:latin typeface="微软雅黑" panose="020B0503020204020204" charset="-122"/>
                <a:ea typeface="微软雅黑" panose="020B0503020204020204" charset="-122"/>
              </a:rPr>
              <a:t>——读财报</a:t>
            </a:r>
            <a:endParaRPr lang="zh-CN" altLang="en-US" sz="2400" b="1">
              <a:solidFill>
                <a:srgbClr val="1B265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读财报压缩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026535" y="1647190"/>
            <a:ext cx="6374765" cy="441388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ransition/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 txBox="1"/>
          <p:nvPr/>
        </p:nvSpPr>
        <p:spPr bwMode="auto">
          <a:xfrm>
            <a:off x="419100" y="420371"/>
            <a:ext cx="8270875" cy="46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7885" rIns="95769" bIns="47885" anchor="ctr">
            <a:spAutoFit/>
          </a:bodyPr>
          <a:lstStyle>
            <a:lvl1pPr defTabSz="9588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defTabSz="958850">
              <a:defRPr sz="47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defTabSz="958850">
              <a:defRPr sz="41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39147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43719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48291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52863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en-US" altLang="zh-CN" sz="2400" b="1">
                <a:solidFill>
                  <a:srgbClr val="1B265F"/>
                </a:solidFill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lang="zh-CN" altLang="en-US" sz="2400" b="1">
                <a:solidFill>
                  <a:srgbClr val="1B265F"/>
                </a:solidFill>
                <a:latin typeface="微软雅黑" panose="020B0503020204020204" charset="-122"/>
                <a:ea typeface="微软雅黑" panose="020B0503020204020204" charset="-122"/>
              </a:rPr>
              <a:t>可读财报</a:t>
            </a:r>
            <a:r>
              <a:rPr lang="en-US" altLang="zh-CN" sz="2400" b="1">
                <a:solidFill>
                  <a:srgbClr val="1B265F"/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2400" b="1">
                <a:solidFill>
                  <a:srgbClr val="1B265F"/>
                </a:solidFill>
                <a:latin typeface="微软雅黑" panose="020B0503020204020204" charset="-122"/>
                <a:ea typeface="微软雅黑" panose="020B0503020204020204" charset="-122"/>
              </a:rPr>
              <a:t>——读财报</a:t>
            </a:r>
            <a:endParaRPr lang="zh-CN" altLang="en-US" sz="2400" b="1">
              <a:solidFill>
                <a:srgbClr val="1B265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Title 6"/>
          <p:cNvSpPr txBox="1"/>
          <p:nvPr>
            <p:custDataLst>
              <p:tags r:id="rId1"/>
            </p:custDataLst>
          </p:nvPr>
        </p:nvSpPr>
        <p:spPr>
          <a:xfrm>
            <a:off x="1678305" y="5457190"/>
            <a:ext cx="5182235" cy="17576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ea typeface="微软雅黑" panose="020B0503020204020204" charset="-122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zh-CN" altLang="en-US" sz="1600" b="1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词频逆文本功能：</a:t>
            </a:r>
            <a:endParaRPr lang="zh-CN" altLang="en-US" sz="1600" b="1" spc="50" dirty="0">
              <a:ln w="3175">
                <a:noFill/>
                <a:prstDash val="dash"/>
              </a:ln>
              <a:solidFill>
                <a:schemeClr val="tx1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根据自定义分词功能进行智能分词；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sym typeface="+mn-ea"/>
            </a:endParaRPr>
          </a:p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依据字词级别的高维度进行阅读财报；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sym typeface="+mn-ea"/>
            </a:endParaRPr>
          </a:p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sym typeface="+mn-ea"/>
              </a:rPr>
              <a:t>通过标注、颜色等迅速抓取财报关键词；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sym typeface="+mn-ea"/>
            </a:endParaRPr>
          </a:p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……</a:t>
            </a:r>
            <a:endParaRPr lang="zh-CN" altLang="zh-CN" sz="1400" spc="50" dirty="0">
              <a:ln w="3175">
                <a:noFill/>
                <a:prstDash val="dash"/>
              </a:ln>
              <a:solidFill>
                <a:schemeClr val="tx1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7658100" y="5609590"/>
            <a:ext cx="5182235" cy="172529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ea typeface="微软雅黑" panose="020B0503020204020204" charset="-122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600" b="1" spc="5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财报智能导航功能：</a:t>
            </a:r>
            <a:endParaRPr lang="zh-CN" altLang="en-US" sz="1600" b="1" spc="50" dirty="0">
              <a:ln w="3175">
                <a:noFill/>
                <a:prstDash val="dash"/>
              </a:ln>
              <a:solidFill>
                <a:schemeClr val="tx1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CN" altLang="en-US" sz="14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anose="020B0503020204020204" charset="-122"/>
                <a:cs typeface="微软雅黑" panose="020B0503020204020204" charset="-122"/>
              </a:rPr>
              <a:t>依据不同公司信息切换阅读窗口；</a:t>
            </a:r>
            <a:endParaRPr lang="zh-CN" altLang="en-US" sz="1400" spc="50" dirty="0">
              <a:ln w="3175">
                <a:noFill/>
                <a:prstDash val="dash"/>
              </a:ln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CN" altLang="en-US" sz="14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anose="020B0503020204020204" charset="-122"/>
                <a:cs typeface="微软雅黑" panose="020B0503020204020204" charset="-122"/>
              </a:rPr>
              <a:t>批量阅读财报；</a:t>
            </a:r>
            <a:endParaRPr lang="zh-CN" altLang="en-US" sz="1400" spc="50" dirty="0">
              <a:ln w="3175">
                <a:noFill/>
                <a:prstDash val="dash"/>
              </a:ln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CN" altLang="en-US" sz="14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anose="020B0503020204020204" charset="-122"/>
                <a:cs typeface="微软雅黑" panose="020B0503020204020204" charset="-122"/>
              </a:rPr>
              <a:t>……</a:t>
            </a:r>
            <a:endParaRPr lang="zh-CN" altLang="en-US" sz="1400" spc="50" dirty="0">
              <a:ln w="3175">
                <a:noFill/>
                <a:prstDash val="dash"/>
              </a:ln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词频逆文本压缩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8700" y="1545590"/>
            <a:ext cx="5831840" cy="3503930"/>
          </a:xfrm>
          <a:prstGeom prst="rect">
            <a:avLst/>
          </a:prstGeom>
        </p:spPr>
      </p:pic>
      <p:pic>
        <p:nvPicPr>
          <p:cNvPr id="8" name="财报切换选择压缩2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59955" y="1546225"/>
            <a:ext cx="5868035" cy="3501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形状 34"/>
          <p:cNvSpPr/>
          <p:nvPr>
            <p:custDataLst>
              <p:tags r:id="rId1"/>
            </p:custDataLst>
          </p:nvPr>
        </p:nvSpPr>
        <p:spPr>
          <a:xfrm>
            <a:off x="1104901" y="4594823"/>
            <a:ext cx="3261652" cy="2614651"/>
          </a:xfrm>
          <a:custGeom>
            <a:avLst/>
            <a:gdLst>
              <a:gd name="connsiteX0" fmla="*/ 1142252 w 3261652"/>
              <a:gd name="connsiteY0" fmla="*/ 0 h 2614651"/>
              <a:gd name="connsiteX1" fmla="*/ 3261652 w 3261652"/>
              <a:gd name="connsiteY1" fmla="*/ 2119400 h 2614651"/>
              <a:gd name="connsiteX2" fmla="*/ 3218593 w 3261652"/>
              <a:gd name="connsiteY2" fmla="*/ 2546533 h 2614651"/>
              <a:gd name="connsiteX3" fmla="*/ 3201079 w 3261652"/>
              <a:gd name="connsiteY3" fmla="*/ 2614651 h 2614651"/>
              <a:gd name="connsiteX4" fmla="*/ 0 w 3261652"/>
              <a:gd name="connsiteY4" fmla="*/ 2614651 h 2614651"/>
              <a:gd name="connsiteX5" fmla="*/ 0 w 3261652"/>
              <a:gd name="connsiteY5" fmla="*/ 336005 h 2614651"/>
              <a:gd name="connsiteX6" fmla="*/ 132020 w 3261652"/>
              <a:gd name="connsiteY6" fmla="*/ 255801 h 2614651"/>
              <a:gd name="connsiteX7" fmla="*/ 1142252 w 3261652"/>
              <a:gd name="connsiteY7" fmla="*/ 0 h 26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1652" h="2614651">
                <a:moveTo>
                  <a:pt x="1142252" y="0"/>
                </a:moveTo>
                <a:cubicBezTo>
                  <a:pt x="2312764" y="0"/>
                  <a:pt x="3261652" y="948888"/>
                  <a:pt x="3261652" y="2119400"/>
                </a:cubicBezTo>
                <a:cubicBezTo>
                  <a:pt x="3261652" y="2265714"/>
                  <a:pt x="3246826" y="2408565"/>
                  <a:pt x="3218593" y="2546533"/>
                </a:cubicBezTo>
                <a:lnTo>
                  <a:pt x="3201079" y="2614651"/>
                </a:lnTo>
                <a:lnTo>
                  <a:pt x="0" y="2614651"/>
                </a:lnTo>
                <a:lnTo>
                  <a:pt x="0" y="336005"/>
                </a:lnTo>
                <a:lnTo>
                  <a:pt x="132020" y="255801"/>
                </a:lnTo>
                <a:cubicBezTo>
                  <a:pt x="432325" y="92665"/>
                  <a:pt x="776467" y="0"/>
                  <a:pt x="1142252" y="0"/>
                </a:cubicBezTo>
                <a:close/>
              </a:path>
            </a:pathLst>
          </a:custGeom>
          <a:solidFill>
            <a:srgbClr val="A8E3EF">
              <a:alpha val="2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任意形状 30"/>
          <p:cNvSpPr/>
          <p:nvPr>
            <p:custDataLst>
              <p:tags r:id="rId2"/>
            </p:custDataLst>
          </p:nvPr>
        </p:nvSpPr>
        <p:spPr>
          <a:xfrm>
            <a:off x="8799057" y="351473"/>
            <a:ext cx="4497843" cy="3673188"/>
          </a:xfrm>
          <a:custGeom>
            <a:avLst/>
            <a:gdLst>
              <a:gd name="connsiteX0" fmla="*/ 203301 w 4497843"/>
              <a:gd name="connsiteY0" fmla="*/ 0 h 3673188"/>
              <a:gd name="connsiteX1" fmla="*/ 4497843 w 4497843"/>
              <a:gd name="connsiteY1" fmla="*/ 0 h 3673188"/>
              <a:gd name="connsiteX2" fmla="*/ 4497843 w 4497843"/>
              <a:gd name="connsiteY2" fmla="*/ 2926222 h 3673188"/>
              <a:gd name="connsiteX3" fmla="*/ 4342899 w 4497843"/>
              <a:gd name="connsiteY3" fmla="*/ 3067044 h 3673188"/>
              <a:gd name="connsiteX4" fmla="*/ 2654433 w 4497843"/>
              <a:gd name="connsiteY4" fmla="*/ 3673188 h 3673188"/>
              <a:gd name="connsiteX5" fmla="*/ 0 w 4497843"/>
              <a:gd name="connsiteY5" fmla="*/ 1018754 h 3673188"/>
              <a:gd name="connsiteX6" fmla="*/ 119338 w 4497843"/>
              <a:gd name="connsiteY6" fmla="*/ 229407 h 367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7843" h="3673188">
                <a:moveTo>
                  <a:pt x="203301" y="0"/>
                </a:moveTo>
                <a:lnTo>
                  <a:pt x="4497843" y="0"/>
                </a:lnTo>
                <a:lnTo>
                  <a:pt x="4497843" y="2926222"/>
                </a:lnTo>
                <a:lnTo>
                  <a:pt x="4342899" y="3067044"/>
                </a:lnTo>
                <a:cubicBezTo>
                  <a:pt x="3884057" y="3445715"/>
                  <a:pt x="3295809" y="3673188"/>
                  <a:pt x="2654433" y="3673188"/>
                </a:cubicBezTo>
                <a:cubicBezTo>
                  <a:pt x="1188430" y="3673188"/>
                  <a:pt x="0" y="2484757"/>
                  <a:pt x="0" y="1018754"/>
                </a:cubicBezTo>
                <a:cubicBezTo>
                  <a:pt x="0" y="743878"/>
                  <a:pt x="41780" y="478761"/>
                  <a:pt x="119338" y="229407"/>
                </a:cubicBezTo>
                <a:close/>
              </a:path>
            </a:pathLst>
          </a:custGeom>
          <a:solidFill>
            <a:srgbClr val="A8E3EF">
              <a:alpha val="2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50440" y="1189038"/>
            <a:ext cx="9900920" cy="5457825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3238500" y="1570990"/>
            <a:ext cx="788035" cy="4471035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10401300" y="1647190"/>
            <a:ext cx="788035" cy="4471035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18465" y="2163445"/>
            <a:ext cx="2499360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</a:rPr>
              <a:t>写财报：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根据不同的财报模块，使用模版自动生成财报；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独董功能对财报进行阅读判定。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latinLnBrk="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标题 1"/>
          <p:cNvSpPr txBox="1"/>
          <p:nvPr/>
        </p:nvSpPr>
        <p:spPr bwMode="auto">
          <a:xfrm>
            <a:off x="419100" y="420371"/>
            <a:ext cx="8270875" cy="46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7885" rIns="95769" bIns="47885" anchor="ctr">
            <a:spAutoFit/>
          </a:bodyPr>
          <a:lstStyle>
            <a:lvl1pPr defTabSz="9588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defTabSz="958850">
              <a:defRPr sz="47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defTabSz="958850">
              <a:defRPr sz="41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39147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43719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48291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52863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en-US" altLang="zh-CN" sz="2400" b="1">
                <a:solidFill>
                  <a:srgbClr val="1B265F"/>
                </a:solidFill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lang="zh-CN" altLang="en-US" sz="2400" b="1">
                <a:solidFill>
                  <a:srgbClr val="1B265F"/>
                </a:solidFill>
                <a:latin typeface="微软雅黑" panose="020B0503020204020204" charset="-122"/>
                <a:ea typeface="微软雅黑" panose="020B0503020204020204" charset="-122"/>
              </a:rPr>
              <a:t>可读财报</a:t>
            </a:r>
            <a:r>
              <a:rPr lang="en-US" altLang="zh-CN" sz="2400" b="1">
                <a:solidFill>
                  <a:srgbClr val="1B265F"/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2400" b="1">
                <a:solidFill>
                  <a:srgbClr val="1B265F"/>
                </a:solidFill>
                <a:latin typeface="微软雅黑" panose="020B0503020204020204" charset="-122"/>
                <a:ea typeface="微软雅黑" panose="020B0503020204020204" charset="-122"/>
              </a:rPr>
              <a:t>——写财报</a:t>
            </a:r>
            <a:endParaRPr lang="zh-CN" altLang="en-US" sz="2400" b="1">
              <a:solidFill>
                <a:srgbClr val="1B265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写财报压缩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026535" y="1647190"/>
            <a:ext cx="6440170" cy="437451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ransition/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形状 34"/>
          <p:cNvSpPr/>
          <p:nvPr>
            <p:custDataLst>
              <p:tags r:id="rId1"/>
            </p:custDataLst>
          </p:nvPr>
        </p:nvSpPr>
        <p:spPr>
          <a:xfrm>
            <a:off x="1104901" y="4594823"/>
            <a:ext cx="3261652" cy="2614651"/>
          </a:xfrm>
          <a:custGeom>
            <a:avLst/>
            <a:gdLst>
              <a:gd name="connsiteX0" fmla="*/ 1142252 w 3261652"/>
              <a:gd name="connsiteY0" fmla="*/ 0 h 2614651"/>
              <a:gd name="connsiteX1" fmla="*/ 3261652 w 3261652"/>
              <a:gd name="connsiteY1" fmla="*/ 2119400 h 2614651"/>
              <a:gd name="connsiteX2" fmla="*/ 3218593 w 3261652"/>
              <a:gd name="connsiteY2" fmla="*/ 2546533 h 2614651"/>
              <a:gd name="connsiteX3" fmla="*/ 3201079 w 3261652"/>
              <a:gd name="connsiteY3" fmla="*/ 2614651 h 2614651"/>
              <a:gd name="connsiteX4" fmla="*/ 0 w 3261652"/>
              <a:gd name="connsiteY4" fmla="*/ 2614651 h 2614651"/>
              <a:gd name="connsiteX5" fmla="*/ 0 w 3261652"/>
              <a:gd name="connsiteY5" fmla="*/ 336005 h 2614651"/>
              <a:gd name="connsiteX6" fmla="*/ 132020 w 3261652"/>
              <a:gd name="connsiteY6" fmla="*/ 255801 h 2614651"/>
              <a:gd name="connsiteX7" fmla="*/ 1142252 w 3261652"/>
              <a:gd name="connsiteY7" fmla="*/ 0 h 26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1652" h="2614651">
                <a:moveTo>
                  <a:pt x="1142252" y="0"/>
                </a:moveTo>
                <a:cubicBezTo>
                  <a:pt x="2312764" y="0"/>
                  <a:pt x="3261652" y="948888"/>
                  <a:pt x="3261652" y="2119400"/>
                </a:cubicBezTo>
                <a:cubicBezTo>
                  <a:pt x="3261652" y="2265714"/>
                  <a:pt x="3246826" y="2408565"/>
                  <a:pt x="3218593" y="2546533"/>
                </a:cubicBezTo>
                <a:lnTo>
                  <a:pt x="3201079" y="2614651"/>
                </a:lnTo>
                <a:lnTo>
                  <a:pt x="0" y="2614651"/>
                </a:lnTo>
                <a:lnTo>
                  <a:pt x="0" y="336005"/>
                </a:lnTo>
                <a:lnTo>
                  <a:pt x="132020" y="255801"/>
                </a:lnTo>
                <a:cubicBezTo>
                  <a:pt x="432325" y="92665"/>
                  <a:pt x="776467" y="0"/>
                  <a:pt x="1142252" y="0"/>
                </a:cubicBezTo>
                <a:close/>
              </a:path>
            </a:pathLst>
          </a:custGeom>
          <a:solidFill>
            <a:srgbClr val="A8E3EF">
              <a:alpha val="2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任意形状 30"/>
          <p:cNvSpPr/>
          <p:nvPr>
            <p:custDataLst>
              <p:tags r:id="rId2"/>
            </p:custDataLst>
          </p:nvPr>
        </p:nvSpPr>
        <p:spPr>
          <a:xfrm>
            <a:off x="8799057" y="351473"/>
            <a:ext cx="4497843" cy="3673188"/>
          </a:xfrm>
          <a:custGeom>
            <a:avLst/>
            <a:gdLst>
              <a:gd name="connsiteX0" fmla="*/ 203301 w 4497843"/>
              <a:gd name="connsiteY0" fmla="*/ 0 h 3673188"/>
              <a:gd name="connsiteX1" fmla="*/ 4497843 w 4497843"/>
              <a:gd name="connsiteY1" fmla="*/ 0 h 3673188"/>
              <a:gd name="connsiteX2" fmla="*/ 4497843 w 4497843"/>
              <a:gd name="connsiteY2" fmla="*/ 2926222 h 3673188"/>
              <a:gd name="connsiteX3" fmla="*/ 4342899 w 4497843"/>
              <a:gd name="connsiteY3" fmla="*/ 3067044 h 3673188"/>
              <a:gd name="connsiteX4" fmla="*/ 2654433 w 4497843"/>
              <a:gd name="connsiteY4" fmla="*/ 3673188 h 3673188"/>
              <a:gd name="connsiteX5" fmla="*/ 0 w 4497843"/>
              <a:gd name="connsiteY5" fmla="*/ 1018754 h 3673188"/>
              <a:gd name="connsiteX6" fmla="*/ 119338 w 4497843"/>
              <a:gd name="connsiteY6" fmla="*/ 229407 h 367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7843" h="3673188">
                <a:moveTo>
                  <a:pt x="203301" y="0"/>
                </a:moveTo>
                <a:lnTo>
                  <a:pt x="4497843" y="0"/>
                </a:lnTo>
                <a:lnTo>
                  <a:pt x="4497843" y="2926222"/>
                </a:lnTo>
                <a:lnTo>
                  <a:pt x="4342899" y="3067044"/>
                </a:lnTo>
                <a:cubicBezTo>
                  <a:pt x="3884057" y="3445715"/>
                  <a:pt x="3295809" y="3673188"/>
                  <a:pt x="2654433" y="3673188"/>
                </a:cubicBezTo>
                <a:cubicBezTo>
                  <a:pt x="1188430" y="3673188"/>
                  <a:pt x="0" y="2484757"/>
                  <a:pt x="0" y="1018754"/>
                </a:cubicBezTo>
                <a:cubicBezTo>
                  <a:pt x="0" y="743878"/>
                  <a:pt x="41780" y="478761"/>
                  <a:pt x="119338" y="229407"/>
                </a:cubicBezTo>
                <a:close/>
              </a:path>
            </a:pathLst>
          </a:custGeom>
          <a:solidFill>
            <a:srgbClr val="A8E3EF">
              <a:alpha val="2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50440" y="1153478"/>
            <a:ext cx="9900920" cy="5457825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3238500" y="1570990"/>
            <a:ext cx="788035" cy="4471035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10401300" y="1647190"/>
            <a:ext cx="788035" cy="4471035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42900" y="1722755"/>
            <a:ext cx="2501265" cy="1381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回看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latinLnBrk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根据财报属性进行内容回看、排序和信息导出。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标题 1"/>
          <p:cNvSpPr txBox="1"/>
          <p:nvPr/>
        </p:nvSpPr>
        <p:spPr bwMode="auto">
          <a:xfrm>
            <a:off x="419100" y="420371"/>
            <a:ext cx="8270875" cy="46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7885" rIns="95769" bIns="47885" anchor="ctr">
            <a:spAutoFit/>
          </a:bodyPr>
          <a:lstStyle>
            <a:lvl1pPr defTabSz="9588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defTabSz="958850">
              <a:defRPr sz="47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defTabSz="958850">
              <a:defRPr sz="41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39147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43719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48291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52863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en-US" altLang="zh-CN" sz="2400" b="1">
                <a:solidFill>
                  <a:srgbClr val="1B265F"/>
                </a:solidFill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lang="zh-CN" altLang="en-US" sz="2400" b="1">
                <a:solidFill>
                  <a:srgbClr val="1B265F"/>
                </a:solidFill>
                <a:latin typeface="微软雅黑" panose="020B0503020204020204" charset="-122"/>
                <a:ea typeface="微软雅黑" panose="020B0503020204020204" charset="-122"/>
              </a:rPr>
              <a:t>可读财报</a:t>
            </a:r>
            <a:r>
              <a:rPr lang="en-US" altLang="zh-CN" sz="2400" b="1">
                <a:solidFill>
                  <a:srgbClr val="1B265F"/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2400" b="1">
                <a:solidFill>
                  <a:srgbClr val="1B265F"/>
                </a:solidFill>
                <a:latin typeface="微软雅黑" panose="020B0503020204020204" charset="-122"/>
                <a:ea typeface="微软雅黑" panose="020B0503020204020204" charset="-122"/>
              </a:rPr>
              <a:t>——回看</a:t>
            </a:r>
            <a:endParaRPr lang="zh-CN" altLang="en-US" sz="2400" b="1">
              <a:solidFill>
                <a:srgbClr val="1B265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回看压缩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026535" y="1647190"/>
            <a:ext cx="6621145" cy="439102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ransition/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238500" y="3398838"/>
            <a:ext cx="74771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2981" rIns="85963" bIns="42981"/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9.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竞争对手分析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800" b="1" dirty="0">
              <a:ea typeface="华文楷体" panose="02010600040101010101" pitchFamily="2" charset="-122"/>
            </a:endParaRPr>
          </a:p>
          <a:p>
            <a:pPr algn="ctr"/>
            <a:endParaRPr lang="zh-CN" altLang="en-US" sz="29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zh-CN" altLang="en-US" sz="29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标题 1"/>
          <p:cNvSpPr txBox="1"/>
          <p:nvPr/>
        </p:nvSpPr>
        <p:spPr bwMode="auto">
          <a:xfrm>
            <a:off x="452120" y="427355"/>
            <a:ext cx="8270875" cy="46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7885" rIns="95769" bIns="47885" anchor="ctr">
            <a:spAutoFit/>
          </a:bodyPr>
          <a:lstStyle>
            <a:lvl1pPr defTabSz="9588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defTabSz="958850">
              <a:defRPr sz="47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defTabSz="958850">
              <a:defRPr sz="41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39147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43719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48291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52863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lang="zh-CN" altLang="en-US" sz="2400" b="1" dirty="0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</a:rPr>
              <a:t>可读</a:t>
            </a:r>
            <a:r>
              <a:rPr lang="en-US" altLang="zh-CN" sz="2400" b="1" dirty="0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2400" b="1" dirty="0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sz="2400" b="1" dirty="0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愿景</a:t>
            </a:r>
            <a:endParaRPr lang="zh-CN" sz="2400" b="1" dirty="0">
              <a:solidFill>
                <a:srgbClr val="1A1A84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638300" y="1494155"/>
            <a:ext cx="5483860" cy="380746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40767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8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409190" y="1856740"/>
            <a:ext cx="4020820" cy="293243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40767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8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009900" y="2256155"/>
            <a:ext cx="2819400" cy="210439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40767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8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5960" y="2789555"/>
            <a:ext cx="2367280" cy="952500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1714500" y="2084705"/>
            <a:ext cx="981710" cy="741045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1A1A84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40767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8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14500" y="2256155"/>
            <a:ext cx="111696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2000" b="1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独董</a:t>
            </a:r>
            <a:endParaRPr lang="zh-CN" altLang="en-US" sz="2000" b="1">
              <a:solidFill>
                <a:srgbClr val="1A1A8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619500" y="4465955"/>
            <a:ext cx="981710" cy="741045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1A1A84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40767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8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19500" y="4637405"/>
            <a:ext cx="9963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2000" b="1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财顾</a:t>
            </a:r>
            <a:endParaRPr lang="zh-CN" altLang="en-US" sz="2000" b="1">
              <a:solidFill>
                <a:srgbClr val="1A1A8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210300" y="2654935"/>
            <a:ext cx="1172845" cy="706755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1A1A84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40767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8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86500" y="2789555"/>
            <a:ext cx="9810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2000" b="1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财报</a:t>
            </a:r>
            <a:endParaRPr lang="zh-CN" altLang="en-US" sz="2000" b="1">
              <a:solidFill>
                <a:srgbClr val="1A1A8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81380" y="5527675"/>
            <a:ext cx="5161280" cy="12604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</a:rPr>
              <a:t>使命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让会计报告更可读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</a:rPr>
              <a:t>十年愿景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服务3000家上市公司，为3000万投资者提供优质财报阅读服务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>
            <a:off x="9138920" y="1774825"/>
            <a:ext cx="4268470" cy="3536950"/>
          </a:xfrm>
          <a:prstGeom prst="triangle">
            <a:avLst/>
          </a:prstGeom>
          <a:solidFill>
            <a:srgbClr val="1A1A8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40767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8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1315700" y="3932555"/>
            <a:ext cx="2091690" cy="13792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直接连接符 17"/>
          <p:cNvCxnSpPr/>
          <p:nvPr/>
        </p:nvCxnSpPr>
        <p:spPr>
          <a:xfrm>
            <a:off x="11276965" y="1774825"/>
            <a:ext cx="42545" cy="21577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直接连接符 18"/>
          <p:cNvCxnSpPr>
            <a:endCxn id="16" idx="2"/>
          </p:cNvCxnSpPr>
          <p:nvPr/>
        </p:nvCxnSpPr>
        <p:spPr>
          <a:xfrm flipH="1">
            <a:off x="9138920" y="3932555"/>
            <a:ext cx="2176780" cy="13792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文本框 19"/>
          <p:cNvSpPr txBox="1"/>
          <p:nvPr/>
        </p:nvSpPr>
        <p:spPr>
          <a:xfrm>
            <a:off x="10782300" y="4618355"/>
            <a:ext cx="13417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绿色低碳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280650" y="3475355"/>
            <a:ext cx="9963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544300" y="3475355"/>
            <a:ext cx="9963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382500" y="1494155"/>
            <a:ext cx="7943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</a:rPr>
              <a:t>价值观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 txBox="1"/>
          <p:nvPr/>
        </p:nvSpPr>
        <p:spPr bwMode="auto">
          <a:xfrm>
            <a:off x="425450" y="394971"/>
            <a:ext cx="8270875" cy="46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7885" rIns="95769" bIns="47885" anchor="ctr">
            <a:spAutoFit/>
          </a:bodyPr>
          <a:lstStyle>
            <a:lvl1pPr defTabSz="9588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defTabSz="958850">
              <a:defRPr sz="47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defTabSz="958850">
              <a:defRPr sz="41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39147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43719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48291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52863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2400" b="1">
                <a:solidFill>
                  <a:srgbClr val="1B265F"/>
                </a:solidFill>
                <a:latin typeface="微软雅黑" panose="020B0503020204020204" charset="-122"/>
                <a:ea typeface="微软雅黑" panose="020B0503020204020204" charset="-122"/>
              </a:rPr>
              <a:t>竞争对手分析</a:t>
            </a:r>
            <a:endParaRPr lang="zh-CN" altLang="en-US" sz="2400" b="1">
              <a:solidFill>
                <a:srgbClr val="1B265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/private/var/folders/cs/fp851_n931qgkg6ml6f9snl00000gn/T/com.kingsoft.wpsoffice.mac/picturecompress_20220926202824/output_1.jp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5605" y="0"/>
            <a:ext cx="10196195" cy="7560945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 rot="10800000" flipH="1">
            <a:off x="4205605" y="0"/>
            <a:ext cx="4899660" cy="7560945"/>
          </a:xfrm>
          <a:prstGeom prst="rtTriangl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0767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8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6700" y="1418590"/>
            <a:ext cx="5288915" cy="4431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latinLnBrk="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传统财经服务企业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拥有敏锐的金融领域嗅觉，各自在金融领域独树一帜，如wind（数据分析）、东方财富（综合资讯）、雪球（财经社交）、巨潮（数据）、企查查（企业征信）和小兵研究（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公众号）等，但多以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NLP</a:t>
            </a:r>
            <a:r>
              <a:rPr 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（自然语言处理技术）辅助业务，未形成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NLP</a:t>
            </a:r>
            <a:r>
              <a:rPr 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和财经语料库的核心竞争优势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latinLnBrk="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技术型企业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大都拥有最新人工智能、云计算处理等技术，如腾讯财经、支付宝、科大讯飞、微信财经、百度财经等，但并非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是传统金融行业实现的技术转型，而是利用流量进行金融场景的变现，存在对智能财经理解不足的问题；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 latinLnBrk="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中小财经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NLP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企业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及新兴技术企业拥有最新机器学习技术，结合财经、计算机技术、以及人文社科等多模态深入融合，如达观数据等。本项目以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NLP</a:t>
            </a:r>
            <a:r>
              <a:rPr 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（自然语言处理技术）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+财经语料库为核心竞争力适应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绿色智能财经的潮流。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238500" y="3398838"/>
            <a:ext cx="74771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2981" rIns="85963" bIns="42981"/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10.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收益分析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800" b="1" dirty="0">
              <a:ea typeface="华文楷体" panose="02010600040101010101" pitchFamily="2" charset="-122"/>
            </a:endParaRPr>
          </a:p>
          <a:p>
            <a:pPr algn="ctr"/>
            <a:endParaRPr lang="zh-CN" altLang="en-US" sz="29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endParaRPr lang="zh-CN" altLang="en-US" sz="29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00100" y="1189355"/>
            <a:ext cx="5887085" cy="2045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未来收益预测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2024~2034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年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e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可读在利用机器学习等人工智能技术开拓金融市场，并致力于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AI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独董和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AI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财务顾问业务的同时，对中小新兴企业及其他企业的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AI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财务顾问业务也进行大力开发，经营业绩预计持续快速增长；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我们预测e可读将在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2024~2034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年销售收入及净利润年复合增长率可达到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27%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左右，预测上市公司客户市场数量增长率约为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12%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预计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2034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年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e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可读在对接的上市公司总收益可达到约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698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亿元，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2034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年平均每家净利润可达到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2025</a:t>
            </a:r>
            <a:r>
              <a:rPr 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万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元。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4" name="标题 1"/>
          <p:cNvSpPr txBox="1"/>
          <p:nvPr/>
        </p:nvSpPr>
        <p:spPr bwMode="auto">
          <a:xfrm>
            <a:off x="425450" y="394970"/>
            <a:ext cx="8270875" cy="46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7885" rIns="95769" bIns="47885" anchor="ctr">
            <a:spAutoFit/>
          </a:bodyPr>
          <a:lstStyle>
            <a:lvl1pPr defTabSz="9588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defTabSz="958850">
              <a:defRPr sz="47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defTabSz="958850">
              <a:defRPr sz="41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39147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43719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48291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52863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2400" b="1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</a:rPr>
              <a:t>收益预测及融资</a:t>
            </a:r>
            <a:r>
              <a:rPr lang="zh-CN" altLang="en-US" sz="2400" b="1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</a:rPr>
              <a:t>需求</a:t>
            </a:r>
            <a:endParaRPr lang="zh-CN" altLang="en-US" sz="2400" b="1">
              <a:solidFill>
                <a:srgbClr val="1A1A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5" name="图表 14"/>
          <p:cNvGraphicFramePr/>
          <p:nvPr/>
        </p:nvGraphicFramePr>
        <p:xfrm>
          <a:off x="800100" y="3703955"/>
          <a:ext cx="5647055" cy="2864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6" name="图表 15"/>
          <p:cNvGraphicFramePr/>
          <p:nvPr/>
        </p:nvGraphicFramePr>
        <p:xfrm>
          <a:off x="7429500" y="3703955"/>
          <a:ext cx="5607050" cy="2855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直接箭头连接符 4"/>
          <p:cNvCxnSpPr/>
          <p:nvPr/>
        </p:nvCxnSpPr>
        <p:spPr bwMode="auto">
          <a:xfrm flipV="1">
            <a:off x="9410658" y="4238162"/>
            <a:ext cx="1417464" cy="641019"/>
          </a:xfrm>
          <a:prstGeom prst="straightConnector1">
            <a:avLst/>
          </a:prstGeom>
          <a:ln>
            <a:solidFill>
              <a:srgbClr val="2D8E9C"/>
            </a:solidFill>
            <a:prstDash val="sysDash"/>
            <a:headEnd type="none" w="med" len="med"/>
            <a:tailEnd type="triangle" w="med" len="me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 bwMode="auto">
          <a:xfrm flipV="1">
            <a:off x="3162258" y="4314362"/>
            <a:ext cx="1417464" cy="641019"/>
          </a:xfrm>
          <a:prstGeom prst="straightConnector1">
            <a:avLst/>
          </a:prstGeom>
          <a:ln>
            <a:solidFill>
              <a:srgbClr val="2D8E9C"/>
            </a:solidFill>
            <a:prstDash val="sysDash"/>
            <a:headEnd type="none" w="med" len="med"/>
            <a:tailEnd type="triangle" w="med" len="me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373620" y="1189355"/>
            <a:ext cx="571881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初期融资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需求：</a:t>
            </a:r>
            <a:endParaRPr lang="zh-CN" altLang="en-US" sz="14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1000万，主要是应付未来12月的经营所需管理费用，销售费用和持续研发支出等；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其中人员费用包括：模型标签人员、nlp算法开发人员、UI设计人员，以及针对上市公司客户的AI独董和财顾业务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的销售人员费用。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 txBox="1"/>
          <p:nvPr/>
        </p:nvSpPr>
        <p:spPr bwMode="auto">
          <a:xfrm>
            <a:off x="425450" y="394970"/>
            <a:ext cx="8270875" cy="46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7885" rIns="95769" bIns="47885" anchor="ctr">
            <a:spAutoFit/>
          </a:bodyPr>
          <a:lstStyle>
            <a:lvl1pPr defTabSz="9588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defTabSz="958850">
              <a:defRPr sz="47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defTabSz="958850">
              <a:defRPr sz="41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39147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43719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48291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52863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2400" b="1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</a:rPr>
              <a:t>附表</a:t>
            </a:r>
            <a:endParaRPr lang="zh-CN" altLang="en-US" sz="2400" b="1">
              <a:solidFill>
                <a:srgbClr val="1A1A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1"/>
            </p:custDataLst>
          </p:nvPr>
        </p:nvGraphicFramePr>
        <p:xfrm>
          <a:off x="1412875" y="756920"/>
          <a:ext cx="12213590" cy="6588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215"/>
                <a:gridCol w="1357630"/>
                <a:gridCol w="2233295"/>
                <a:gridCol w="7029450"/>
              </a:tblGrid>
              <a:tr h="5461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项目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391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科目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391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依据上市公司标准计算（万元）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391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依据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391F"/>
                    </a:solidFill>
                  </a:tcPr>
                </a:tc>
              </a:tr>
              <a:tr h="11252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4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2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AI财务顾问费用</a:t>
                      </a:r>
                      <a:endParaRPr lang="zh-CN" sz="14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2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175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2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国内券商主要在企业并购与重组顾问（几百万-上千万）、资产管理与投资顾问（20-50万）、企业融资与资本运营顾问（50万）、地方政府财务顾问（≦10万），这里采取第二类，估算最中间值：35万；2018年5月，国资委、财政部、证监会联合发布《上市公司国有股权监督管理办法》规定：财务顾问主办人不少于5人；计算均按照上市公司标准测算；</a:t>
                      </a:r>
                      <a:r>
                        <a:rPr lang="zh-CN" sz="14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（人数：5人，一人35万元/年）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2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337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4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AI独董费用</a:t>
                      </a:r>
                      <a:endParaRPr lang="zh-CN" sz="14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20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中国证券监督管理委员会公告〔2022〕14 号：第四条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上市公司董事会成员中应当至少包括三分之一独立董事；上市公司董事会成员一般为5-19人，独立董事一般为三分之一，这里取公司最低的两名独董计算，独董费用一年10万为主流，以一年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为独董费用；</a:t>
                      </a:r>
                      <a:r>
                        <a:rPr lang="zh-CN" sz="14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（人数2人，一人10万元/年）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22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收入（万元）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2"/>
                      </a:solidFill>
                      <a:prstDash val="solid"/>
                    </a:lnT>
                    <a:lnB w="12700">
                      <a:solidFill>
                        <a:schemeClr val="tx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A1A8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endParaRPr lang="en-US" altLang="zh-CN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2"/>
                      </a:solidFill>
                      <a:prstDash val="solid"/>
                    </a:lnT>
                    <a:lnB w="12700">
                      <a:solidFill>
                        <a:schemeClr val="tx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A1A8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195</a:t>
                      </a:r>
                      <a:endParaRPr lang="en-US" altLang="zh-CN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2"/>
                      </a:solidFill>
                      <a:prstDash val="solid"/>
                    </a:lnT>
                    <a:lnB w="12700">
                      <a:solidFill>
                        <a:schemeClr val="tx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A1A8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2"/>
                      </a:solidFill>
                      <a:prstDash val="solid"/>
                    </a:lnT>
                    <a:lnB w="12700">
                      <a:solidFill>
                        <a:schemeClr val="tx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A1A84"/>
                    </a:solidFill>
                  </a:tcPr>
                </a:tc>
              </a:tr>
              <a:tr h="375920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4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2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销售费用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</a:t>
                      </a:r>
                      <a:endParaRPr lang="en-US" altLang="zh-CN" sz="1400" b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依据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2024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年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e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可读预测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20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万</a:t>
                      </a: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 b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年</a:t>
                      </a:r>
                      <a:endParaRPr lang="zh-CN" altLang="en-US" sz="1400" b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0830">
                <a:tc vMerge="1"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2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管理费用</a:t>
                      </a:r>
                      <a:endParaRPr lang="zh-CN" sz="14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</a:t>
                      </a:r>
                      <a:endParaRPr lang="en-US" altLang="zh-CN" sz="1400" b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依据</a:t>
                      </a:r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2024</a:t>
                      </a:r>
                      <a:r>
                        <a:rPr lang="zh-CN" altLang="en-US" sz="140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年</a:t>
                      </a:r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e</a:t>
                      </a:r>
                      <a:r>
                        <a:rPr lang="zh-CN" altLang="en-US" sz="140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可读预测</a:t>
                      </a:r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20</a:t>
                      </a:r>
                      <a:r>
                        <a:rPr lang="zh-CN" altLang="en-US" sz="140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万</a:t>
                      </a:r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年</a:t>
                      </a:r>
                      <a:endParaRPr lang="zh-CN" altLang="en-US" sz="140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9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400" b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研发费用</a:t>
                      </a:r>
                      <a:endParaRPr lang="zh-CN" sz="14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40</a:t>
                      </a:r>
                      <a:endParaRPr lang="en-US" altLang="zh-CN" sz="1400" b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依据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2024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年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e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可读预测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40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万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/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年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22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费用（万元）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2"/>
                      </a:solidFill>
                      <a:prstDash val="solid"/>
                    </a:lnT>
                    <a:lnB w="12700">
                      <a:solidFill>
                        <a:schemeClr val="tx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A1A8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</a:t>
                      </a:r>
                      <a:endParaRPr lang="en-US" altLang="zh-CN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2"/>
                      </a:solidFill>
                      <a:prstDash val="solid"/>
                    </a:lnT>
                    <a:lnB w="12700">
                      <a:solidFill>
                        <a:schemeClr val="tx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A1A8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80</a:t>
                      </a:r>
                      <a:endParaRPr lang="en-US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2"/>
                      </a:solidFill>
                      <a:prstDash val="solid"/>
                    </a:lnT>
                    <a:lnB w="12700">
                      <a:solidFill>
                        <a:schemeClr val="tx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A1A8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2024</a:t>
                      </a: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年</a:t>
                      </a:r>
                      <a:r>
                        <a:rPr lang="en-US" altLang="zh-CN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e</a:t>
                      </a: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可读</a:t>
                      </a:r>
                      <a:r>
                        <a:rPr lang="en-US" altLang="zh-CN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APP</a:t>
                      </a: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预测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2"/>
                      </a:solidFill>
                      <a:prstDash val="solid"/>
                    </a:lnT>
                    <a:lnB w="12700">
                      <a:solidFill>
                        <a:schemeClr val="tx2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A1A84"/>
                    </a:solidFill>
                  </a:tcPr>
                </a:tc>
              </a:tr>
              <a:tr h="5461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销售收入及净利润年复合增长率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2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增速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2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27%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2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IDC发布《2021年中国人工智能软件及应用市场研究报告》，后续增速采用智能会计市场格局增速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27%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2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61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智能会计市场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市场规模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21.7亿元</a:t>
                      </a:r>
                      <a:endParaRPr lang="zh-CN" sz="14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智能会计全年实现21.7亿美元的市场规模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61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全行业上市公司数量预测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增速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T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10%</a:t>
                      </a:r>
                      <a:endParaRPr lang="en-US" altLang="zh-CN" sz="14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anchor="ctr">
                    <a:lnT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2021年上市公司增长率约为</a:t>
                      </a: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12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%，</a:t>
                      </a: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2021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年</a:t>
                      </a: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12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月全行业上市公司数量为</a:t>
                      </a: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4697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家，同比增速</a:t>
                      </a: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12%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；考虑到经验情况，后续</a:t>
                      </a: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e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可读对接上市公司数量预估</a:t>
                      </a: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2024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年为</a:t>
                      </a: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1331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家，年增速为</a:t>
                      </a: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10%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12700" marR="12700" marT="12700" anchor="ctr">
                    <a:lnT>
                      <a:noFill/>
                    </a:lnT>
                    <a:noFill/>
                  </a:tcPr>
                </a:tc>
              </a:tr>
              <a:tr h="5461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e</a:t>
                      </a: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可读</a:t>
                      </a:r>
                      <a:r>
                        <a:rPr lang="zh-CN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净利润（万元）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平均每家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185</a:t>
                      </a: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（</a:t>
                      </a:r>
                      <a:r>
                        <a:rPr lang="en-US" altLang="zh-CN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2024</a:t>
                      </a: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年）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2700" marR="12700" marT="12700" anchor="ctr"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2024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年</a:t>
                      </a:r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e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可读预测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2700" marR="12700" marT="12700" anchor="ctr">
                    <a:solidFill>
                      <a:srgbClr val="C0504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 txBox="1"/>
          <p:nvPr/>
        </p:nvSpPr>
        <p:spPr bwMode="auto">
          <a:xfrm>
            <a:off x="425450" y="395288"/>
            <a:ext cx="82708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7885" rIns="95769" bIns="47885" anchor="ctr">
            <a:spAutoFit/>
          </a:bodyPr>
          <a:lstStyle>
            <a:lvl1pPr defTabSz="9588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defTabSz="958850">
              <a:defRPr sz="47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defTabSz="958850">
              <a:defRPr sz="41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39147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43719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48291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52863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877300" y="395605"/>
          <a:ext cx="4474845" cy="7105650"/>
        </p:xfrm>
        <a:graphic>
          <a:graphicData uri="http://schemas.openxmlformats.org/drawingml/2006/table">
            <a:tbl>
              <a:tblPr/>
              <a:tblGrid>
                <a:gridCol w="447040"/>
                <a:gridCol w="4027805"/>
              </a:tblGrid>
              <a:tr h="710565">
                <a:tc>
                  <a:txBody>
                    <a:bodyPr/>
                    <a:lstStyle/>
                    <a:p>
                      <a:pPr marL="0" marR="0" lvl="0" indent="0" algn="l" defTabSz="34480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1435" marR="91435" marT="45703" marB="457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团队介绍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1435" marR="91435" marT="45703" marB="457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0565">
                <a:tc>
                  <a:txBody>
                    <a:bodyPr/>
                    <a:lstStyle/>
                    <a:p>
                      <a:pPr marL="0" marR="0" lvl="0" indent="0" algn="l" defTabSz="34480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1435" marR="91435" marT="45703" marB="457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项目简介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1435" marR="91435" marT="45703" marB="457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0565">
                <a:tc>
                  <a:txBody>
                    <a:bodyPr/>
                    <a:lstStyle/>
                    <a:p>
                      <a:pPr marL="0" marR="0" lvl="0" indent="0" algn="l" defTabSz="34480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1435" marR="91435" marT="45703" marB="457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痛点分析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1435" marR="91435" marT="45703" marB="457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0565">
                <a:tc>
                  <a:txBody>
                    <a:bodyPr/>
                    <a:lstStyle/>
                    <a:p>
                      <a:pPr marL="0" marR="0" lvl="0" indent="0" algn="l" defTabSz="34480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1435" marR="91435" marT="45703" marB="457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1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亮点分析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1435" marR="91435" marT="45703" marB="457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0565">
                <a:tc>
                  <a:txBody>
                    <a:bodyPr/>
                    <a:lstStyle/>
                    <a:p>
                      <a:pPr marL="0" marR="0" lvl="0" indent="0" algn="l" defTabSz="34480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5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1435" marR="91435" marT="45703" marB="457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核心技术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1435" marR="91435" marT="45703" marB="457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0565">
                <a:tc>
                  <a:txBody>
                    <a:bodyPr/>
                    <a:lstStyle/>
                    <a:p>
                      <a:pPr marL="0" marR="0" lvl="0" indent="0" algn="l" defTabSz="34480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6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1435" marR="91435" marT="45703" marB="457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480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1" dirty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方案设计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1435" marR="91435" marT="45703" marB="457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0565">
                <a:tc>
                  <a:txBody>
                    <a:bodyPr/>
                    <a:lstStyle/>
                    <a:p>
                      <a:pPr marL="0" marR="0" lvl="0" indent="0" algn="l" defTabSz="34480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endParaRPr kumimoji="0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1435" marR="91435" marT="45703" marB="457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1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盈利风险分析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1435" marR="91435" marT="45703" marB="457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0565">
                <a:tc>
                  <a:txBody>
                    <a:bodyPr/>
                    <a:lstStyle/>
                    <a:p>
                      <a:pPr marL="0" marR="0" lvl="0" indent="0" algn="l" defTabSz="34480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8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1435" marR="91435" marT="45703" marB="457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480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原型设计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1435" marR="91435" marT="45703" marB="457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0565">
                <a:tc>
                  <a:txBody>
                    <a:bodyPr/>
                    <a:lstStyle/>
                    <a:p>
                      <a:pPr marL="0" marR="0" lvl="0" indent="0" algn="l" defTabSz="34480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9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1435" marR="91435" marT="45703" marB="457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480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dirty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竞争对手分析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1435" marR="91435" marT="45703" marB="457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0565">
                <a:tc>
                  <a:txBody>
                    <a:bodyPr/>
                    <a:lstStyle/>
                    <a:p>
                      <a:pPr marL="0" marR="0" lvl="0" indent="0" algn="l" defTabSz="34480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1435" marR="91435" marT="45703" marB="457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480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dirty="0">
                          <a:ln>
                            <a:noFill/>
                          </a:ln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收益分析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91435" marR="91435" marT="45703" marB="4570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5584" t="5401" r="7920" b="2390"/>
          <a:stretch>
            <a:fillRect/>
          </a:stretch>
        </p:blipFill>
        <p:spPr>
          <a:xfrm>
            <a:off x="647700" y="1036955"/>
            <a:ext cx="7535545" cy="61563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19500" y="3551238"/>
            <a:ext cx="74771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2981" rIns="85963" bIns="42981"/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团队介绍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800" b="1">
              <a:solidFill>
                <a:srgbClr val="1F49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19500" y="3551238"/>
            <a:ext cx="74771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2981" rIns="85963" bIns="42981"/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项目简介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800" b="1">
              <a:solidFill>
                <a:srgbClr val="1F49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 txBox="1"/>
          <p:nvPr/>
        </p:nvSpPr>
        <p:spPr bwMode="auto">
          <a:xfrm>
            <a:off x="501015" y="394970"/>
            <a:ext cx="8270875" cy="464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7885" rIns="95769" bIns="47885" anchor="ctr">
            <a:spAutoFit/>
          </a:bodyPr>
          <a:lstStyle>
            <a:lvl1pPr defTabSz="9588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defTabSz="958850">
              <a:defRPr sz="47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defTabSz="958850">
              <a:defRPr sz="41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39147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43719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48291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52863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</a:rPr>
              <a:t>行业分析</a:t>
            </a:r>
            <a:endParaRPr lang="zh-CN" altLang="en-US" sz="2400" b="1" dirty="0">
              <a:solidFill>
                <a:srgbClr val="1A1A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724" name="矩形 24"/>
          <p:cNvSpPr>
            <a:spLocks noChangeArrowheads="1"/>
          </p:cNvSpPr>
          <p:nvPr/>
        </p:nvSpPr>
        <p:spPr bwMode="auto">
          <a:xfrm>
            <a:off x="3687128" y="3127375"/>
            <a:ext cx="8937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b="1" i="1">
                <a:solidFill>
                  <a:schemeClr val="bg1"/>
                </a:solidFill>
              </a:rPr>
              <a:t>20.6%</a:t>
            </a:r>
            <a:endParaRPr lang="zh-CN" altLang="en-US" b="1" i="1">
              <a:solidFill>
                <a:schemeClr val="bg1"/>
              </a:solidFill>
            </a:endParaRPr>
          </a:p>
        </p:txBody>
      </p:sp>
      <p:sp>
        <p:nvSpPr>
          <p:cNvPr id="30725" name="右大括号 25"/>
          <p:cNvSpPr/>
          <p:nvPr/>
        </p:nvSpPr>
        <p:spPr bwMode="auto">
          <a:xfrm>
            <a:off x="2286953" y="3713163"/>
            <a:ext cx="8169275" cy="144462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214" tIns="52107" rIns="104214" bIns="52107">
            <a:spAutoFit/>
          </a:bodyPr>
          <a:lstStyle/>
          <a:p>
            <a:pPr marL="431800" indent="-431800" defTabSz="935355">
              <a:spcBef>
                <a:spcPct val="50000"/>
              </a:spcBef>
              <a:buClr>
                <a:schemeClr val="tx2"/>
              </a:buClr>
            </a:pPr>
            <a:endParaRPr lang="zh-CN" altLang="en-US" sz="1200">
              <a:solidFill>
                <a:srgbClr val="00006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30726" name="组合 27"/>
          <p:cNvGrpSpPr/>
          <p:nvPr/>
        </p:nvGrpSpPr>
        <p:grpSpPr bwMode="auto">
          <a:xfrm>
            <a:off x="868679" y="1690510"/>
            <a:ext cx="13011151" cy="2505372"/>
            <a:chOff x="402373" y="1079987"/>
            <a:chExt cx="8484169" cy="1632941"/>
          </a:xfrm>
        </p:grpSpPr>
        <p:grpSp>
          <p:nvGrpSpPr>
            <p:cNvPr id="30746" name="组合 28"/>
            <p:cNvGrpSpPr/>
            <p:nvPr/>
          </p:nvGrpSpPr>
          <p:grpSpPr bwMode="auto">
            <a:xfrm>
              <a:off x="402373" y="1399263"/>
              <a:ext cx="8484169" cy="1093819"/>
              <a:chOff x="408310" y="1388484"/>
              <a:chExt cx="8484169" cy="1093819"/>
            </a:xfrm>
          </p:grpSpPr>
          <p:grpSp>
            <p:nvGrpSpPr>
              <p:cNvPr id="30767" name="组合 49"/>
              <p:cNvGrpSpPr/>
              <p:nvPr/>
            </p:nvGrpSpPr>
            <p:grpSpPr bwMode="auto">
              <a:xfrm>
                <a:off x="408310" y="1712490"/>
                <a:ext cx="8484169" cy="769813"/>
                <a:chOff x="336303" y="2155317"/>
                <a:chExt cx="8484169" cy="769813"/>
              </a:xfrm>
            </p:grpSpPr>
            <p:sp>
              <p:nvSpPr>
                <p:cNvPr id="52" name="平行四边形 51"/>
                <p:cNvSpPr/>
                <p:nvPr/>
              </p:nvSpPr>
              <p:spPr bwMode="auto">
                <a:xfrm>
                  <a:off x="336303" y="2158421"/>
                  <a:ext cx="1008246" cy="766709"/>
                </a:xfrm>
                <a:prstGeom prst="parallelogram">
                  <a:avLst>
                    <a:gd name="adj" fmla="val 37927"/>
                  </a:avLst>
                </a:prstGeom>
                <a:solidFill>
                  <a:srgbClr val="C0504D"/>
                </a:solidFill>
                <a:ln>
                  <a:solidFill>
                    <a:srgbClr val="C0504D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104214" tIns="52107" rIns="104214" bIns="52107">
                  <a:spAutoFit/>
                </a:bodyPr>
                <a:lstStyle/>
                <a:p>
                  <a:pPr marL="431800" indent="-431800" defTabSz="935355"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zh-CN" altLang="en-US" sz="1200">
                    <a:solidFill>
                      <a:srgbClr val="000066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53" name="平行四边形 52"/>
                <p:cNvSpPr/>
                <p:nvPr/>
              </p:nvSpPr>
              <p:spPr bwMode="auto">
                <a:xfrm>
                  <a:off x="990524" y="2155317"/>
                  <a:ext cx="791897" cy="766708"/>
                </a:xfrm>
                <a:prstGeom prst="parallelogram">
                  <a:avLst>
                    <a:gd name="adj" fmla="val 37927"/>
                  </a:avLst>
                </a:prstGeom>
                <a:solidFill>
                  <a:srgbClr val="C0504D"/>
                </a:solidFill>
                <a:ln>
                  <a:solidFill>
                    <a:srgbClr val="C0504D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104214" tIns="52107" rIns="104214" bIns="52107">
                  <a:spAutoFit/>
                </a:bodyPr>
                <a:lstStyle/>
                <a:p>
                  <a:pPr marL="431800" indent="-431800" defTabSz="935355"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zh-CN" altLang="en-US" sz="1200">
                    <a:solidFill>
                      <a:srgbClr val="000066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54" name="平行四边形 53"/>
                <p:cNvSpPr/>
                <p:nvPr/>
              </p:nvSpPr>
              <p:spPr bwMode="auto">
                <a:xfrm>
                  <a:off x="1476015" y="2162560"/>
                  <a:ext cx="767053" cy="756362"/>
                </a:xfrm>
                <a:prstGeom prst="parallelogram">
                  <a:avLst>
                    <a:gd name="adj" fmla="val 39404"/>
                  </a:avLst>
                </a:prstGeom>
                <a:solidFill>
                  <a:srgbClr val="C0504D"/>
                </a:solidFill>
                <a:ln>
                  <a:solidFill>
                    <a:srgbClr val="C0504D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104214" tIns="52107" rIns="104214" bIns="52107">
                  <a:spAutoFit/>
                </a:bodyPr>
                <a:lstStyle/>
                <a:p>
                  <a:pPr marL="431800" indent="-431800" defTabSz="935355"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zh-CN" altLang="en-US" sz="1200">
                    <a:solidFill>
                      <a:srgbClr val="000066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55" name="平行四边形 54"/>
                <p:cNvSpPr/>
                <p:nvPr/>
              </p:nvSpPr>
              <p:spPr bwMode="auto">
                <a:xfrm>
                  <a:off x="1958399" y="2159456"/>
                  <a:ext cx="757737" cy="762569"/>
                </a:xfrm>
                <a:prstGeom prst="parallelogram">
                  <a:avLst>
                    <a:gd name="adj" fmla="val 36564"/>
                  </a:avLst>
                </a:prstGeom>
                <a:solidFill>
                  <a:srgbClr val="C0504D"/>
                </a:solidFill>
                <a:ln>
                  <a:solidFill>
                    <a:srgbClr val="C0504D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104214" tIns="52107" rIns="104214" bIns="52107">
                  <a:spAutoFit/>
                </a:bodyPr>
                <a:lstStyle/>
                <a:p>
                  <a:pPr marL="431800" indent="-431800" defTabSz="935355"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zh-CN" altLang="en-US" sz="1200">
                    <a:solidFill>
                      <a:srgbClr val="000066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56" name="平行四边形 55"/>
                <p:cNvSpPr/>
                <p:nvPr/>
              </p:nvSpPr>
              <p:spPr bwMode="auto">
                <a:xfrm>
                  <a:off x="2407658" y="2155317"/>
                  <a:ext cx="648010" cy="766708"/>
                </a:xfrm>
                <a:prstGeom prst="parallelogram">
                  <a:avLst>
                    <a:gd name="adj" fmla="val 45862"/>
                  </a:avLst>
                </a:prstGeom>
                <a:solidFill>
                  <a:srgbClr val="C0504D"/>
                </a:solidFill>
                <a:ln>
                  <a:solidFill>
                    <a:srgbClr val="C0504D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104214" tIns="52107" rIns="104214" bIns="52107">
                  <a:spAutoFit/>
                </a:bodyPr>
                <a:lstStyle/>
                <a:p>
                  <a:pPr marL="431800" indent="-431800" defTabSz="935355"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zh-CN" altLang="en-US" sz="1200">
                    <a:solidFill>
                      <a:srgbClr val="000066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  <p:sp>
              <p:nvSpPr>
                <p:cNvPr id="57" name="平行四边形 56"/>
                <p:cNvSpPr/>
                <p:nvPr/>
              </p:nvSpPr>
              <p:spPr bwMode="auto">
                <a:xfrm>
                  <a:off x="2770999" y="2162560"/>
                  <a:ext cx="6049473" cy="756362"/>
                </a:xfrm>
                <a:prstGeom prst="parallelogram">
                  <a:avLst>
                    <a:gd name="adj" fmla="val 37927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104214" tIns="52107" rIns="104214" bIns="52107">
                  <a:spAutoFit/>
                </a:bodyPr>
                <a:lstStyle/>
                <a:p>
                  <a:pPr marL="431800" indent="-431800" defTabSz="935355">
                    <a:spcBef>
                      <a:spcPct val="50000"/>
                    </a:spcBef>
                    <a:buClr>
                      <a:schemeClr val="tx2"/>
                    </a:buClr>
                    <a:defRPr/>
                  </a:pPr>
                  <a:endParaRPr lang="zh-CN" altLang="en-US" sz="1200">
                    <a:solidFill>
                      <a:srgbClr val="000066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30768" name="矩形 50"/>
              <p:cNvSpPr>
                <a:spLocks noChangeArrowheads="1"/>
              </p:cNvSpPr>
              <p:nvPr/>
            </p:nvSpPr>
            <p:spPr bwMode="auto">
              <a:xfrm>
                <a:off x="611559" y="1388484"/>
                <a:ext cx="8280919" cy="360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04214" tIns="52107" rIns="104214" bIns="52107">
                <a:spAutoFit/>
              </a:bodyPr>
              <a:lstStyle/>
              <a:p>
                <a:pPr marL="431800" indent="-431800" defTabSz="935355">
                  <a:spcBef>
                    <a:spcPct val="50000"/>
                  </a:spcBef>
                  <a:buClr>
                    <a:schemeClr val="tx2"/>
                  </a:buClr>
                </a:pPr>
                <a:endParaRPr lang="zh-CN" altLang="en-US" sz="1200">
                  <a:solidFill>
                    <a:srgbClr val="00006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0757" name="TextBox 28"/>
            <p:cNvSpPr txBox="1">
              <a:spLocks noChangeArrowheads="1"/>
            </p:cNvSpPr>
            <p:nvPr/>
          </p:nvSpPr>
          <p:spPr bwMode="auto">
            <a:xfrm>
              <a:off x="5747826" y="1939754"/>
              <a:ext cx="1417171" cy="219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</a:rPr>
                <a:t>2030</a:t>
              </a:r>
              <a:r>
                <a:rPr lang="zh-CN" altLang="en-US" sz="1600" b="1">
                  <a:solidFill>
                    <a:schemeClr val="bg1"/>
                  </a:solidFill>
                </a:rPr>
                <a:t>年</a:t>
              </a:r>
              <a:endParaRPr lang="zh-CN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0758" name="TextBox 30"/>
            <p:cNvSpPr txBox="1">
              <a:spLocks noChangeArrowheads="1"/>
            </p:cNvSpPr>
            <p:nvPr/>
          </p:nvSpPr>
          <p:spPr bwMode="auto">
            <a:xfrm>
              <a:off x="1351407" y="1945108"/>
              <a:ext cx="1005761" cy="219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600" b="1">
                  <a:solidFill>
                    <a:schemeClr val="bg1"/>
                  </a:solidFill>
                </a:rPr>
                <a:t>2021</a:t>
              </a:r>
              <a:r>
                <a:rPr lang="zh-CN" altLang="en-US" sz="1600" b="1">
                  <a:solidFill>
                    <a:schemeClr val="bg1"/>
                  </a:solidFill>
                </a:rPr>
                <a:t>年</a:t>
              </a:r>
              <a:endParaRPr lang="zh-CN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30766" name="TextBox 40"/>
            <p:cNvSpPr txBox="1">
              <a:spLocks noChangeArrowheads="1"/>
            </p:cNvSpPr>
            <p:nvPr/>
          </p:nvSpPr>
          <p:spPr bwMode="auto">
            <a:xfrm>
              <a:off x="5574312" y="1079987"/>
              <a:ext cx="1332081" cy="219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sz="1600" b="1">
                  <a:latin typeface="微软雅黑" panose="020B0503020204020204" charset="-122"/>
                  <a:ea typeface="微软雅黑" panose="020B0503020204020204" charset="-122"/>
                </a:rPr>
                <a:t>538.93亿美元</a:t>
              </a:r>
              <a:endParaRPr sz="16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" name="平行四边形 46"/>
            <p:cNvSpPr/>
            <p:nvPr/>
          </p:nvSpPr>
          <p:spPr bwMode="auto">
            <a:xfrm>
              <a:off x="2862740" y="1507522"/>
              <a:ext cx="826057" cy="1205406"/>
            </a:xfrm>
            <a:prstGeom prst="parallelogram">
              <a:avLst>
                <a:gd name="adj" fmla="val 64848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square" lIns="104214" tIns="52107" rIns="104214" bIns="52107">
              <a:spAutoFit/>
            </a:bodyPr>
            <a:lstStyle/>
            <a:p>
              <a:pPr marL="431800" indent="-431800" defTabSz="935355">
                <a:spcBef>
                  <a:spcPct val="50000"/>
                </a:spcBef>
                <a:buClr>
                  <a:schemeClr val="tx2"/>
                </a:buClr>
                <a:defRPr/>
              </a:pPr>
              <a:endParaRPr lang="zh-CN" altLang="en-US" sz="1200">
                <a:solidFill>
                  <a:srgbClr val="000066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58" name="左箭头 57"/>
          <p:cNvSpPr/>
          <p:nvPr/>
        </p:nvSpPr>
        <p:spPr bwMode="auto">
          <a:xfrm rot="10800000">
            <a:off x="5171123" y="3199130"/>
            <a:ext cx="565150" cy="287338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lIns="104214" tIns="52107" rIns="104214" bIns="52107">
            <a:spAutoFit/>
          </a:bodyPr>
          <a:lstStyle/>
          <a:p>
            <a:pPr marL="431800" indent="-431800" defTabSz="935355">
              <a:spcBef>
                <a:spcPct val="50000"/>
              </a:spcBef>
              <a:buClr>
                <a:schemeClr val="tx2"/>
              </a:buClr>
              <a:defRPr/>
            </a:pPr>
            <a:endParaRPr lang="zh-CN" altLang="en-US" sz="1200">
              <a:solidFill>
                <a:srgbClr val="00006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0729" name="右大括号 71"/>
          <p:cNvSpPr/>
          <p:nvPr/>
        </p:nvSpPr>
        <p:spPr bwMode="auto">
          <a:xfrm rot="5400000">
            <a:off x="2449355" y="2148681"/>
            <a:ext cx="398462" cy="3902075"/>
          </a:xfrm>
          <a:prstGeom prst="rightBrace">
            <a:avLst>
              <a:gd name="adj1" fmla="val 55493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4214" tIns="52107" rIns="104214" bIns="52107">
            <a:spAutoFit/>
          </a:bodyPr>
          <a:lstStyle/>
          <a:p>
            <a:pPr marL="431800" indent="-431800" defTabSz="935355">
              <a:spcBef>
                <a:spcPct val="50000"/>
              </a:spcBef>
              <a:buClr>
                <a:schemeClr val="tx2"/>
              </a:buClr>
            </a:pPr>
            <a:endParaRPr lang="zh-CN" altLang="en-US" sz="1200">
              <a:solidFill>
                <a:srgbClr val="00006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0730" name="TextBox 59"/>
          <p:cNvSpPr txBox="1">
            <a:spLocks noChangeArrowheads="1"/>
          </p:cNvSpPr>
          <p:nvPr/>
        </p:nvSpPr>
        <p:spPr bwMode="auto">
          <a:xfrm>
            <a:off x="1755140" y="4341813"/>
            <a:ext cx="200977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sz="1600" b="1">
                <a:latin typeface="微软雅黑" panose="020B0503020204020204" charset="-122"/>
                <a:ea typeface="微软雅黑" panose="020B0503020204020204" charset="-122"/>
              </a:rPr>
              <a:t>15.11亿美元</a:t>
            </a:r>
            <a:endParaRPr sz="1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731" name="TextBox 36"/>
          <p:cNvSpPr txBox="1">
            <a:spLocks noChangeArrowheads="1"/>
          </p:cNvSpPr>
          <p:nvPr/>
        </p:nvSpPr>
        <p:spPr bwMode="auto">
          <a:xfrm>
            <a:off x="697548" y="6980555"/>
            <a:ext cx="5616575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数据来源：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2022.07.20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，</a:t>
            </a:r>
            <a:r>
              <a:rPr sz="120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 ET | Source: Acumen Research and Consulting</a:t>
            </a:r>
            <a:endParaRPr sz="120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8678" name="TextBox 10"/>
          <p:cNvSpPr txBox="1">
            <a:spLocks noChangeArrowheads="1"/>
          </p:cNvSpPr>
          <p:nvPr/>
        </p:nvSpPr>
        <p:spPr bwMode="auto">
          <a:xfrm>
            <a:off x="1180148" y="1113473"/>
            <a:ext cx="80581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</a:rPr>
              <a:t>全球智能会计市场规模如下：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右大括号 2"/>
          <p:cNvSpPr/>
          <p:nvPr/>
        </p:nvSpPr>
        <p:spPr>
          <a:xfrm rot="16200000">
            <a:off x="9217660" y="-2099945"/>
            <a:ext cx="582930" cy="8959850"/>
          </a:xfrm>
          <a:prstGeom prst="rightBrace">
            <a:avLst>
              <a:gd name="adj1" fmla="val 70632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40767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8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44" name="文本框 43"/>
          <p:cNvSpPr txBox="1"/>
          <p:nvPr>
            <p:custDataLst>
              <p:tags r:id="rId1"/>
            </p:custDataLst>
          </p:nvPr>
        </p:nvSpPr>
        <p:spPr>
          <a:xfrm>
            <a:off x="4457700" y="5380355"/>
            <a:ext cx="8098790" cy="690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ea typeface="微软雅黑" panose="020B0503020204020204" charset="-122"/>
                <a:cs typeface="+mn-ea"/>
                <a:sym typeface="+mn-ea"/>
              </a:rPr>
              <a:t>提高机构效率</a:t>
            </a:r>
            <a:endParaRPr lang="zh-CN" altLang="en-US" sz="1600" dirty="0">
              <a:latin typeface="Arial" panose="020B0604020202020204" pitchFamily="34" charset="0"/>
              <a:ea typeface="微软雅黑" panose="020B0503020204020204" charset="-122"/>
              <a:cs typeface="+mn-ea"/>
            </a:endParaRPr>
          </a:p>
          <a:p>
            <a:pPr algn="r"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利用数据输入、财务报告处理、发票和收据等节省时间成本和业务成本；</a:t>
            </a:r>
            <a:endParaRPr lang="zh-CN" altLang="en-US" sz="1400" dirty="0">
              <a:latin typeface="Arial" panose="020B0604020202020204" pitchFamily="34" charset="0"/>
              <a:ea typeface="微软雅黑" panose="020B0503020204020204" charset="-122"/>
              <a:cs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076700" y="6218555"/>
            <a:ext cx="8536940" cy="690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避免潜在风险</a:t>
            </a:r>
            <a:endParaRPr lang="zh-CN" altLang="en-US" sz="1600" b="1">
              <a:latin typeface="Arial" panose="020B0604020202020204" pitchFamily="34" charset="0"/>
              <a:ea typeface="微软雅黑" panose="020B0503020204020204" charset="-122"/>
              <a:cs typeface="+mn-ea"/>
            </a:endParaRPr>
          </a:p>
          <a:p>
            <a:pPr algn="r">
              <a:lnSpc>
                <a:spcPct val="130000"/>
              </a:lnSpc>
            </a:pPr>
            <a:r>
              <a:rPr lang="zh-CN" altLang="en-US" sz="1400"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用</a:t>
            </a:r>
            <a:r>
              <a:rPr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NLP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（自然语言处理技术）</a:t>
            </a:r>
            <a:r>
              <a:rPr lang="zh-CN" altLang="en-US" sz="1400"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处理财务绩效、管理评估、领域标准、合规性、法规等文本文档。</a:t>
            </a:r>
            <a:endParaRPr lang="zh-CN" altLang="en-US" sz="1400">
              <a:latin typeface="Arial" panose="020B0604020202020204" pitchFamily="34" charset="0"/>
              <a:ea typeface="微软雅黑" panose="020B0503020204020204" charset="-122"/>
              <a:cs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3"/>
            </p:custDataLst>
          </p:nvPr>
        </p:nvSpPr>
        <p:spPr>
          <a:xfrm>
            <a:off x="10325100" y="4577715"/>
            <a:ext cx="260540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>
                <a:latin typeface="Arial" panose="020B0604020202020204" pitchFamily="34" charset="0"/>
                <a:ea typeface="微软雅黑" panose="020B0503020204020204" charset="-122"/>
                <a:cs typeface="+mn-ea"/>
              </a:rPr>
              <a:t>智能会计行业发展</a:t>
            </a:r>
            <a:endParaRPr lang="zh-CN" altLang="en-US" sz="1600" b="1">
              <a:latin typeface="Arial" panose="020B0604020202020204" pitchFamily="34" charset="0"/>
              <a:ea typeface="微软雅黑" panose="020B0503020204020204" charset="-122"/>
              <a:cs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1015" y="5568950"/>
            <a:ext cx="4844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根据中国信通院统计，202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年我国数字经济规模达到 45.5万亿元，占到全国GDP的40%。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647700" y="5685155"/>
            <a:ext cx="12974955" cy="147447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1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ea typeface="微软雅黑" panose="020B0503020204020204" charset="-122"/>
                <a:cs typeface="Segoe UI" panose="020B0502040204020203" pitchFamily="34" charset="0"/>
              </a:defRPr>
            </a:lvl1pPr>
          </a:lstStyle>
          <a:p>
            <a:pPr marL="342900" indent="-342900" algn="just">
              <a:lnSpc>
                <a:spcPct val="130000"/>
              </a:lnSpc>
              <a:spcAft>
                <a:spcPts val="800"/>
              </a:spcAft>
              <a:buFont typeface="Wingdings" panose="05000000000000000000" charset="0"/>
              <a:buChar char=""/>
            </a:pPr>
            <a:r>
              <a:rPr lang="zh-CN" altLang="en-US" sz="14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理财和资讯类</a:t>
            </a:r>
            <a:r>
              <a:rPr altLang="zh-CN" sz="14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App</a:t>
            </a:r>
            <a:r>
              <a:rPr lang="zh-CN" altLang="en-US" sz="14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相对于购物、视频、音乐</a:t>
            </a:r>
            <a:r>
              <a:rPr altLang="zh-CN" sz="14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App</a:t>
            </a:r>
            <a:r>
              <a:rPr lang="zh-CN" altLang="en-US" sz="14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的使用频率偏低；</a:t>
            </a:r>
            <a:endParaRPr lang="zh-CN" altLang="en-US" sz="1400" spc="50" dirty="0">
              <a:ln w="3175">
                <a:noFill/>
                <a:prstDash val="dash"/>
              </a:ln>
              <a:solidFill>
                <a:sysClr val="windowText" lastClr="000000">
                  <a:lumMod val="85000"/>
                  <a:lumOff val="15000"/>
                </a:sys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>
              <a:lnSpc>
                <a:spcPct val="130000"/>
              </a:lnSpc>
              <a:spcAft>
                <a:spcPts val="800"/>
              </a:spcAft>
              <a:buFont typeface="Wingdings" panose="05000000000000000000" charset="0"/>
              <a:buChar char=""/>
            </a:pPr>
            <a:r>
              <a:rPr sz="14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据我们调研投资者的财经资讯阅读习惯</a:t>
            </a:r>
            <a:r>
              <a:rPr lang="zh-CN" altLang="en-US" sz="14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发现</a:t>
            </a:r>
            <a:r>
              <a:rPr sz="14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，目前很少</a:t>
            </a:r>
            <a:r>
              <a:rPr lang="zh-CN" altLang="en-US" sz="14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投资者</a:t>
            </a:r>
            <a:r>
              <a:rPr sz="14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会在app上专门获取财报来阅读，多通过其他（视频、社交和搜索</a:t>
            </a:r>
            <a:r>
              <a:rPr lang="zh-CN" altLang="en-US" sz="14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等</a:t>
            </a:r>
            <a:r>
              <a:rPr sz="14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）app间接获取财报信息</a:t>
            </a:r>
            <a:r>
              <a:rPr lang="zh-CN" altLang="en-US" sz="14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zh-CN" altLang="en-US" sz="1400" spc="50" dirty="0">
              <a:ln w="3175">
                <a:noFill/>
                <a:prstDash val="dash"/>
              </a:ln>
              <a:solidFill>
                <a:sysClr val="windowText" lastClr="000000">
                  <a:lumMod val="85000"/>
                  <a:lumOff val="15000"/>
                </a:sys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>
              <a:lnSpc>
                <a:spcPct val="130000"/>
              </a:lnSpc>
              <a:spcAft>
                <a:spcPts val="800"/>
              </a:spcAft>
              <a:buFont typeface="Wingdings" panose="05000000000000000000" charset="0"/>
              <a:buChar char=""/>
            </a:pPr>
            <a:r>
              <a:rPr lang="zh-CN" altLang="en-US" sz="14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我们</a:t>
            </a:r>
            <a:r>
              <a:rPr lang="zh-CN" altLang="en-US" sz="14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还发现市场上除了深交所官方平台巨潮资讯网提供财报下载服务外，没有其他财报智能阅读app，存在市场空白点；</a:t>
            </a:r>
            <a:endParaRPr lang="zh-CN" altLang="en-US" sz="1400" spc="50" dirty="0">
              <a:ln w="3175">
                <a:noFill/>
                <a:prstDash val="dash"/>
              </a:ln>
              <a:solidFill>
                <a:sysClr val="windowText" lastClr="000000">
                  <a:lumMod val="85000"/>
                  <a:lumOff val="15000"/>
                </a:sys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just">
              <a:lnSpc>
                <a:spcPct val="130000"/>
              </a:lnSpc>
              <a:spcAft>
                <a:spcPts val="800"/>
              </a:spcAft>
              <a:buFont typeface="Wingdings" panose="05000000000000000000" charset="0"/>
            </a:pPr>
            <a:r>
              <a:rPr lang="zh-CN" altLang="en-US" sz="1400">
                <a:solidFill>
                  <a:schemeClr val="tx1"/>
                </a:solidFill>
                <a:latin typeface="微软雅黑" panose="020B0503020204020204" charset="-122"/>
                <a:sym typeface="微软雅黑 Light" panose="020B0502040204020203" pitchFamily="34" charset="-122"/>
              </a:rPr>
              <a:t>——可读财报</a:t>
            </a:r>
            <a:r>
              <a:rPr altLang="zh-CN" sz="1400">
                <a:solidFill>
                  <a:schemeClr val="tx1"/>
                </a:solidFill>
                <a:latin typeface="微软雅黑" panose="020B0503020204020204" charset="-122"/>
                <a:sym typeface="微软雅黑 Light" panose="020B0502040204020203" pitchFamily="34" charset="-122"/>
              </a:rPr>
              <a:t>App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charset="-122"/>
                <a:sym typeface="微软雅黑 Light" panose="020B0502040204020203" pitchFamily="34" charset="-122"/>
              </a:rPr>
              <a:t>定位：有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charset="-122"/>
                <a:sym typeface="微软雅黑 Light" panose="020B0502040204020203" pitchFamily="34" charset="-122"/>
              </a:rPr>
              <a:t>实际财报阅读需求的投资者。</a:t>
            </a:r>
            <a:endParaRPr lang="zh-CN" altLang="en-US" sz="1400" spc="50" dirty="0">
              <a:ln w="3175">
                <a:noFill/>
                <a:prstDash val="dash"/>
              </a:ln>
              <a:solidFill>
                <a:sysClr val="windowText" lastClr="000000">
                  <a:lumMod val="85000"/>
                  <a:lumOff val="15000"/>
                </a:sys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/private/var/folders/cs/fp851_n931qgkg6ml6f9snl00000gn/T/com.kingsoft.wpsoffice.mac/picturecompress_20221004134132/output_1.pngoutput_1"/>
          <p:cNvPicPr>
            <a:picLocks noChangeAspect="1"/>
          </p:cNvPicPr>
          <p:nvPr/>
        </p:nvPicPr>
        <p:blipFill>
          <a:blip r:embed="rId2"/>
          <a:srcRect t="8136"/>
          <a:stretch>
            <a:fillRect/>
          </a:stretch>
        </p:blipFill>
        <p:spPr>
          <a:xfrm>
            <a:off x="713105" y="1313815"/>
            <a:ext cx="13230860" cy="4187190"/>
          </a:xfrm>
          <a:prstGeom prst="rect">
            <a:avLst/>
          </a:prstGeom>
        </p:spPr>
      </p:pic>
      <p:sp>
        <p:nvSpPr>
          <p:cNvPr id="25603" name="标题 1"/>
          <p:cNvSpPr txBox="1"/>
          <p:nvPr/>
        </p:nvSpPr>
        <p:spPr bwMode="auto">
          <a:xfrm>
            <a:off x="419100" y="327344"/>
            <a:ext cx="8270875" cy="64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7885" rIns="95769" bIns="47885" anchor="ctr">
            <a:spAutoFit/>
          </a:bodyPr>
          <a:lstStyle>
            <a:lvl1pPr defTabSz="9588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defTabSz="958850">
              <a:defRPr sz="47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defTabSz="958850">
              <a:defRPr sz="41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39147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43719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48291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52863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2400" b="1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App</a:t>
            </a:r>
            <a:r>
              <a:rPr lang="zh-CN" altLang="en-US" sz="2400" b="1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投资者</a:t>
            </a:r>
            <a:r>
              <a:rPr lang="zh-CN" altLang="en-US" sz="2400" b="1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画像</a:t>
            </a:r>
            <a:endParaRPr lang="zh-CN" altLang="en-US" sz="2400" b="1">
              <a:solidFill>
                <a:srgbClr val="1A1A84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标题 1"/>
          <p:cNvSpPr txBox="1"/>
          <p:nvPr/>
        </p:nvSpPr>
        <p:spPr bwMode="auto">
          <a:xfrm>
            <a:off x="419100" y="327344"/>
            <a:ext cx="8270875" cy="64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7885" rIns="95769" bIns="47885" anchor="ctr">
            <a:spAutoFit/>
          </a:bodyPr>
          <a:lstStyle>
            <a:lvl1pPr defTabSz="958850">
              <a:defRPr sz="5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defTabSz="958850">
              <a:defRPr sz="47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defTabSz="958850">
              <a:defRPr sz="41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defTabSz="95885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39147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43719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48291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5286375" indent="-384175" defTabSz="958850" eaLnBrk="0" hangingPunct="0">
              <a:defRPr sz="3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b="1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作品概况</a:t>
            </a:r>
            <a:endParaRPr lang="zh-CN" altLang="en-US" sz="2400" b="1">
              <a:solidFill>
                <a:srgbClr val="1A1A84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9100" y="2104390"/>
            <a:ext cx="6654800" cy="4246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Char char=""/>
            </a:pPr>
            <a:r>
              <a:rPr lang="zh-CN" sz="1600" b="1" dirty="0">
                <a:latin typeface="微软雅黑" panose="020B0503020204020204" charset="-122"/>
                <a:ea typeface="微软雅黑" panose="020B0503020204020204" charset="-122"/>
              </a:rPr>
              <a:t>人工智能技术</a:t>
            </a:r>
            <a:endParaRPr 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sz="1400" dirty="0" err="1">
                <a:latin typeface="微软雅黑" panose="020B0503020204020204" charset="-122"/>
                <a:ea typeface="微软雅黑" panose="020B0503020204020204" charset="-122"/>
              </a:rPr>
              <a:t>采用NLP</a:t>
            </a:r>
            <a:r>
              <a:rPr lang="zh-CN" sz="1400" dirty="0">
                <a:latin typeface="微软雅黑" panose="020B0503020204020204" charset="-122"/>
                <a:ea typeface="微软雅黑" panose="020B0503020204020204" charset="-122"/>
              </a:rPr>
              <a:t>（自然语言处理技术）和语料库语言学</a:t>
            </a:r>
            <a:r>
              <a:rPr sz="1400" dirty="0" err="1">
                <a:latin typeface="微软雅黑" panose="020B0503020204020204" charset="-122"/>
                <a:ea typeface="微软雅黑" panose="020B0503020204020204" charset="-122"/>
              </a:rPr>
              <a:t>等人工智能技术，将财报文档输出成统一化的格式，并对输出的财务数据结果进行</a:t>
            </a:r>
            <a:r>
              <a:rPr lang="zh-CN" sz="1400" dirty="0">
                <a:latin typeface="微软雅黑" panose="020B0503020204020204" charset="-122"/>
                <a:ea typeface="微软雅黑" panose="020B0503020204020204" charset="-122"/>
              </a:rPr>
              <a:t>文本</a:t>
            </a:r>
            <a:r>
              <a:rPr sz="1400" dirty="0" err="1">
                <a:latin typeface="微软雅黑" panose="020B0503020204020204" charset="-122"/>
                <a:ea typeface="微软雅黑" panose="020B0503020204020204" charset="-122"/>
              </a:rPr>
              <a:t>分析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Char char=""/>
            </a:pPr>
            <a:r>
              <a:rPr lang="zh-CN" sz="1600" b="1" dirty="0">
                <a:latin typeface="微软雅黑" panose="020B0503020204020204" charset="-122"/>
                <a:ea typeface="微软雅黑" panose="020B0503020204020204" charset="-122"/>
              </a:rPr>
              <a:t>立体化商业模式及收费模式</a:t>
            </a:r>
            <a:endParaRPr 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sz="1400" dirty="0" err="1">
                <a:latin typeface="微软雅黑" panose="020B0503020204020204" charset="-122"/>
                <a:ea typeface="微软雅黑" panose="020B0503020204020204" charset="-122"/>
              </a:rPr>
              <a:t>建立终端投资者和企业端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客户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sz="1400" dirty="0" err="1">
                <a:latin typeface="微软雅黑" panose="020B0503020204020204" charset="-122"/>
                <a:ea typeface="微软雅黑" panose="020B0503020204020204" charset="-122"/>
              </a:rPr>
              <a:t>企业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客户</a:t>
            </a:r>
            <a:r>
              <a:rPr sz="1400" dirty="0" err="1">
                <a:latin typeface="微软雅黑" panose="020B0503020204020204" charset="-122"/>
                <a:ea typeface="微软雅黑" panose="020B0503020204020204" charset="-122"/>
              </a:rPr>
              <a:t>和外部利益关系人端（银行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</a:rPr>
              <a:t>\</a:t>
            </a:r>
            <a:r>
              <a:rPr sz="1400" dirty="0" err="1">
                <a:latin typeface="微软雅黑" panose="020B0503020204020204" charset="-122"/>
                <a:ea typeface="微软雅黑" panose="020B0503020204020204" charset="-122"/>
              </a:rPr>
              <a:t>政府等）投资者）的立体化商业模式以及对AI独董和AI财务顾问进行费用收取的收费模式</a:t>
            </a:r>
            <a:r>
              <a:rPr lang="zh-CN" sz="1400" dirty="0"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 Light" panose="020B0502040204020203" pitchFamily="34" charset="-122"/>
              </a:rPr>
              <a:t>避免大企业“硬碰硬”竞争思维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 Light" panose="020B0502040204020203" pitchFamily="34" charset="-122"/>
              </a:rPr>
              <a:t>，发展捧场型思维，与大企业形成互补。</a:t>
            </a:r>
            <a:endParaRPr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Char char=""/>
            </a:pPr>
            <a:r>
              <a:rPr lang="zh-CN" sz="1600" b="1" dirty="0">
                <a:latin typeface="微软雅黑" panose="020B0503020204020204" charset="-122"/>
                <a:ea typeface="微软雅黑" panose="020B0503020204020204" charset="-122"/>
              </a:rPr>
              <a:t>智能财报系统</a:t>
            </a:r>
            <a:endParaRPr 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sz="1400" dirty="0" err="1">
                <a:latin typeface="微软雅黑" panose="020B0503020204020204" charset="-122"/>
                <a:ea typeface="微软雅黑" panose="020B0503020204020204" charset="-122"/>
              </a:rPr>
              <a:t>利用智能财报自动标注、分词、识别以及互动回看等多个智能财报机器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学习</a:t>
            </a:r>
            <a:r>
              <a:rPr sz="1400" dirty="0" err="1">
                <a:latin typeface="微软雅黑" panose="020B0503020204020204" charset="-122"/>
                <a:ea typeface="微软雅黑" panose="020B0503020204020204" charset="-122"/>
              </a:rPr>
              <a:t>系统，个性、智能化处理财务报告重点信息，包括自定义分词、自动添加财报语句以及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文本</a:t>
            </a:r>
            <a:r>
              <a:rPr sz="1400" dirty="0" err="1">
                <a:latin typeface="微软雅黑" panose="020B0503020204020204" charset="-122"/>
                <a:ea typeface="微软雅黑" panose="020B0503020204020204" charset="-122"/>
              </a:rPr>
              <a:t>分析等操作，给予终端投资者和企业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客户</a:t>
            </a:r>
            <a:r>
              <a:rPr sz="1400" dirty="0" err="1">
                <a:latin typeface="微软雅黑" panose="020B0503020204020204" charset="-122"/>
                <a:ea typeface="微软雅黑" panose="020B0503020204020204" charset="-122"/>
              </a:rPr>
              <a:t>更便捷、智能化的财报阅读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制作</a:t>
            </a:r>
            <a:r>
              <a:rPr sz="1400" dirty="0" err="1">
                <a:latin typeface="微软雅黑" panose="020B0503020204020204" charset="-122"/>
                <a:ea typeface="微软雅黑" panose="020B0503020204020204" charset="-122"/>
              </a:rPr>
              <a:t>体验</a:t>
            </a:r>
            <a:r>
              <a:rPr sz="14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8440" name="直接连接符 5"/>
          <p:cNvCxnSpPr>
            <a:cxnSpLocks noChangeShapeType="1"/>
          </p:cNvCxnSpPr>
          <p:nvPr/>
        </p:nvCxnSpPr>
        <p:spPr bwMode="auto">
          <a:xfrm>
            <a:off x="419100" y="1875790"/>
            <a:ext cx="714057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矩形 16"/>
          <p:cNvSpPr/>
          <p:nvPr/>
        </p:nvSpPr>
        <p:spPr>
          <a:xfrm>
            <a:off x="419100" y="1451928"/>
            <a:ext cx="4608513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800" b="1" dirty="0">
                <a:latin typeface="微软雅黑" panose="020B0503020204020204" charset="-122"/>
                <a:ea typeface="微软雅黑" panose="020B0503020204020204" charset="-122"/>
              </a:rPr>
              <a:t>产品特色</a:t>
            </a:r>
            <a:endParaRPr lang="zh-CN" altLang="en-US" sz="1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70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572500" y="1113790"/>
            <a:ext cx="1721485" cy="265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2981" rIns="85963" bIns="42981"/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l" latinLnBrk="0">
              <a:lnSpc>
                <a:spcPct val="200000"/>
              </a:lnSpc>
            </a:pP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</a:rPr>
              <a:t>金融科技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 latinLnBrk="0">
              <a:lnSpc>
                <a:spcPct val="200000"/>
              </a:lnSpc>
            </a:pPr>
            <a:r>
              <a:rPr lang="en-US" altLang="zh-CN" sz="14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5G</a:t>
            </a:r>
            <a:endParaRPr lang="en-US" altLang="zh-CN" sz="14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latinLnBrk="0">
              <a:lnSpc>
                <a:spcPct val="200000"/>
              </a:lnSpc>
            </a:pPr>
            <a:r>
              <a:rPr lang="zh-CN" altLang="en-US" sz="14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区块链</a:t>
            </a:r>
            <a:endParaRPr lang="zh-CN" altLang="en-US" sz="14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latinLnBrk="0">
              <a:lnSpc>
                <a:spcPct val="200000"/>
              </a:lnSpc>
            </a:pPr>
            <a:r>
              <a:rPr lang="zh-CN" altLang="en-US" sz="1400" b="1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</a:rPr>
              <a:t>人工智能</a:t>
            </a:r>
            <a:endParaRPr lang="zh-CN" altLang="en-US" sz="1400" b="1">
              <a:solidFill>
                <a:srgbClr val="1A1A8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latinLnBrk="0">
              <a:lnSpc>
                <a:spcPct val="200000"/>
              </a:lnSpc>
            </a:pPr>
            <a:r>
              <a:rPr lang="zh-CN" altLang="en-US" sz="14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物联网</a:t>
            </a:r>
            <a:endParaRPr lang="zh-CN" altLang="en-US" sz="14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latinLnBrk="0">
              <a:lnSpc>
                <a:spcPct val="200000"/>
              </a:lnSpc>
            </a:pPr>
            <a:r>
              <a:rPr lang="zh-CN" altLang="en-US" sz="1400" b="1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</a:rPr>
              <a:t>云计算</a:t>
            </a:r>
            <a:endParaRPr lang="zh-CN" altLang="en-US" sz="14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latinLnBrk="0">
              <a:lnSpc>
                <a:spcPct val="200000"/>
              </a:lnSpc>
            </a:pP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 latinLnBrk="0">
              <a:lnSpc>
                <a:spcPct val="200000"/>
              </a:lnSpc>
            </a:pPr>
            <a:endParaRPr lang="zh-CN" altLang="en-US" sz="2800" b="1">
              <a:solidFill>
                <a:srgbClr val="1F497D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 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427460" y="1113790"/>
            <a:ext cx="2239010" cy="2059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2981" rIns="85963" bIns="42981"/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l" latinLnBrk="0">
              <a:lnSpc>
                <a:spcPct val="200000"/>
              </a:lnSpc>
            </a:pP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</a:rPr>
              <a:t>金融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 latinLnBrk="0">
              <a:lnSpc>
                <a:spcPct val="200000"/>
              </a:lnSpc>
            </a:pPr>
            <a:r>
              <a:rPr lang="zh-CN" altLang="en-US" sz="1400" b="1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</a:rPr>
              <a:t>证券</a:t>
            </a:r>
            <a:endParaRPr lang="zh-CN" altLang="en-US" sz="1400" b="1">
              <a:solidFill>
                <a:srgbClr val="1A1A8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latinLnBrk="0">
              <a:lnSpc>
                <a:spcPct val="200000"/>
              </a:lnSpc>
            </a:pPr>
            <a:r>
              <a:rPr lang="zh-CN" altLang="en-US" sz="1400" b="1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</a:rPr>
              <a:t>银行</a:t>
            </a:r>
            <a:endParaRPr lang="zh-CN" altLang="en-US" sz="1400" b="1">
              <a:solidFill>
                <a:srgbClr val="1A1A8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latinLnBrk="0">
              <a:lnSpc>
                <a:spcPct val="200000"/>
              </a:lnSpc>
            </a:pPr>
            <a:r>
              <a:rPr lang="zh-CN" altLang="en-US" sz="14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保险</a:t>
            </a:r>
            <a:endParaRPr lang="zh-CN" altLang="en-US" sz="14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latinLnBrk="0">
              <a:lnSpc>
                <a:spcPct val="200000"/>
              </a:lnSpc>
            </a:pPr>
            <a:endParaRPr lang="zh-CN" altLang="en-US" sz="14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648700" y="4466590"/>
            <a:ext cx="1799590" cy="193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2981" rIns="85963" bIns="42981"/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l" latinLnBrk="0">
              <a:lnSpc>
                <a:spcPct val="200000"/>
              </a:lnSpc>
            </a:pP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</a:rPr>
              <a:t>科技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algn="l" latinLnBrk="0">
              <a:lnSpc>
                <a:spcPct val="200000"/>
              </a:lnSpc>
            </a:pPr>
            <a:r>
              <a:rPr lang="zh-CN" altLang="en-US" sz="1400" b="1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</a:rPr>
              <a:t>编程语言</a:t>
            </a:r>
            <a:endParaRPr lang="zh-CN" altLang="en-US" sz="1400" b="1">
              <a:solidFill>
                <a:srgbClr val="1A1A8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latinLnBrk="0">
              <a:lnSpc>
                <a:spcPct val="200000"/>
              </a:lnSpc>
            </a:pPr>
            <a:r>
              <a:rPr lang="zh-CN" altLang="en-US" sz="1400" b="1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</a:rPr>
              <a:t>深度学习</a:t>
            </a:r>
            <a:endParaRPr lang="zh-CN" altLang="en-US" sz="1400" b="1">
              <a:solidFill>
                <a:srgbClr val="1A1A8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latinLnBrk="0">
              <a:lnSpc>
                <a:spcPct val="200000"/>
              </a:lnSpc>
            </a:pPr>
            <a:r>
              <a:rPr lang="zh-CN" altLang="en-US" sz="1400" b="1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</a:rPr>
              <a:t>语料库</a:t>
            </a:r>
            <a:endParaRPr lang="zh-CN" altLang="en-US" sz="1400" b="1">
              <a:solidFill>
                <a:srgbClr val="1A1A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468735" y="4466590"/>
            <a:ext cx="2239010" cy="2416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769" tIns="42981" rIns="85963" bIns="42981"/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l" latinLnBrk="0">
              <a:lnSpc>
                <a:spcPct val="200000"/>
              </a:lnSpc>
            </a:pP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</a:rPr>
              <a:t>场景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 latinLnBrk="0">
              <a:lnSpc>
                <a:spcPct val="200000"/>
              </a:lnSpc>
            </a:pPr>
            <a:r>
              <a:rPr lang="zh-CN" altLang="en-US" sz="14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消费</a:t>
            </a:r>
            <a:endParaRPr lang="zh-CN" altLang="en-US" sz="14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latinLnBrk="0">
              <a:lnSpc>
                <a:spcPct val="200000"/>
              </a:lnSpc>
            </a:pPr>
            <a:r>
              <a:rPr lang="zh-CN" altLang="en-US" sz="14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支付</a:t>
            </a:r>
            <a:endParaRPr lang="zh-CN" altLang="en-US" sz="14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latinLnBrk="0">
              <a:lnSpc>
                <a:spcPct val="200000"/>
              </a:lnSpc>
            </a:pPr>
            <a:r>
              <a:rPr lang="zh-CN" altLang="en-US" sz="1400" b="1">
                <a:solidFill>
                  <a:srgbClr val="1A1A84"/>
                </a:solidFill>
                <a:latin typeface="微软雅黑" panose="020B0503020204020204" charset="-122"/>
                <a:ea typeface="微软雅黑" panose="020B0503020204020204" charset="-122"/>
              </a:rPr>
              <a:t>投资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algn="l" latinLnBrk="0">
              <a:lnSpc>
                <a:spcPct val="200000"/>
              </a:lnSpc>
            </a:pPr>
            <a:r>
              <a:rPr lang="zh-CN" altLang="en-US" sz="14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生活</a:t>
            </a:r>
            <a:endParaRPr lang="zh-CN" altLang="en-US" sz="2800" b="1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latinLnBrk="0">
              <a:lnSpc>
                <a:spcPct val="200000"/>
              </a:lnSpc>
            </a:pPr>
            <a:endParaRPr lang="zh-CN" altLang="en-US" sz="2800" b="1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2" name="图片 21" descr="32313535313935393b32313535313935333be7a791e68a8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4015" y="1256030"/>
            <a:ext cx="534035" cy="534035"/>
          </a:xfrm>
          <a:prstGeom prst="rect">
            <a:avLst/>
          </a:prstGeom>
        </p:spPr>
      </p:pic>
      <p:pic>
        <p:nvPicPr>
          <p:cNvPr id="24" name="图片 23" descr="31393935333135393b343732303830303be5bcb9e8b7b3e69cbae599a8e4baba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9100" y="4542790"/>
            <a:ext cx="534035" cy="534035"/>
          </a:xfrm>
          <a:prstGeom prst="rect">
            <a:avLst/>
          </a:prstGeom>
        </p:spPr>
      </p:pic>
      <p:pic>
        <p:nvPicPr>
          <p:cNvPr id="25" name="图片 24" descr="3b32313538323133383be8b4ade789a9e8bda6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2300" y="4522470"/>
            <a:ext cx="554355" cy="554355"/>
          </a:xfrm>
          <a:prstGeom prst="rect">
            <a:avLst/>
          </a:prstGeom>
        </p:spPr>
      </p:pic>
      <p:pic>
        <p:nvPicPr>
          <p:cNvPr id="26" name="图片 25" descr="343435333336373b333530343132303be98791e89e8d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11510" y="1315720"/>
            <a:ext cx="414655" cy="41465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a5fca009-91b5-423e-b066-0c8c0051849d}"/>
  <p:tag name="TABLE_ENDDRAG_ORIGIN_RECT" val="352*559"/>
  <p:tag name="TABLE_ENDDRAG_RECT" val="699*27*352*559"/>
</p:tagLst>
</file>

<file path=ppt/tags/tag10.xml><?xml version="1.0" encoding="utf-8"?>
<p:tagLst xmlns:p="http://schemas.openxmlformats.org/presentationml/2006/main">
  <p:tag name="SLIDEELEMTYPE" val="5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2027_1*i*1"/>
  <p:tag name="KSO_WM_TEMPLATE_CATEGORY" val="diagram"/>
  <p:tag name="KSO_WM_TEMPLATE_INDEX" val="20202027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2027_1*i*2"/>
  <p:tag name="KSO_WM_TEMPLATE_CATEGORY" val="diagram"/>
  <p:tag name="KSO_WM_TEMPLATE_INDEX" val="20202027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2027_1*i*3"/>
  <p:tag name="KSO_WM_TEMPLATE_CATEGORY" val="diagram"/>
  <p:tag name="KSO_WM_TEMPLATE_INDEX" val="20202027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2074_1*i*6"/>
  <p:tag name="KSO_WM_TEMPLATE_CATEGORY" val="diagram"/>
  <p:tag name="KSO_WM_TEMPLATE_INDEX" val="20202074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2074_1*i*6"/>
  <p:tag name="KSO_WM_TEMPLATE_CATEGORY" val="diagram"/>
  <p:tag name="KSO_WM_TEMPLATE_INDEX" val="20202074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105.xml><?xml version="1.0" encoding="utf-8"?>
<p:tagLst xmlns:p="http://schemas.openxmlformats.org/presentationml/2006/main">
  <p:tag name="KSO_WM_SLIDE_ID" val="diagram20202027_1"/>
  <p:tag name="KSO_WM_TEMPLATE_SUBCATEGORY" val="13"/>
  <p:tag name="KSO_WM_SLIDE_TYPE" val="text"/>
  <p:tag name="KSO_WM_SLIDE_SUBTYPE" val="picTxt"/>
  <p:tag name="KSO_WM_SLIDE_ITEM_CNT" val="0"/>
  <p:tag name="KSO_WM_SLIDE_INDEX" val="1"/>
  <p:tag name="KSO_WM_SLIDE_SIZE" val="959*539"/>
  <p:tag name="KSO_WM_SLIDE_POSITION" val="0*0"/>
  <p:tag name="KSO_WM_TAG_VERSION" val="1.0"/>
  <p:tag name="KSO_WM_BEAUTIFY_FLAG" val="#wm#"/>
  <p:tag name="KSO_WM_TEMPLATE_CATEGORY" val="diagram"/>
  <p:tag name="KSO_WM_TEMPLATE_INDEX" val="20202027"/>
  <p:tag name="KSO_WM_SLIDE_LAYOUT" val="θ"/>
  <p:tag name="KSO_WM_SLIDE_LAYOUT_CNT" val="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2027_1*i*1"/>
  <p:tag name="KSO_WM_TEMPLATE_CATEGORY" val="diagram"/>
  <p:tag name="KSO_WM_TEMPLATE_INDEX" val="20202027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2027_1*i*2"/>
  <p:tag name="KSO_WM_TEMPLATE_CATEGORY" val="diagram"/>
  <p:tag name="KSO_WM_TEMPLATE_INDEX" val="20202027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2027_1*i*3"/>
  <p:tag name="KSO_WM_TEMPLATE_CATEGORY" val="diagram"/>
  <p:tag name="KSO_WM_TEMPLATE_INDEX" val="20202027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2074_1*i*6"/>
  <p:tag name="KSO_WM_TEMPLATE_CATEGORY" val="diagram"/>
  <p:tag name="KSO_WM_TEMPLATE_INDEX" val="20202074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11.xml><?xml version="1.0" encoding="utf-8"?>
<p:tagLst xmlns:p="http://schemas.openxmlformats.org/presentationml/2006/main">
  <p:tag name="SLIDEELEMTYPE" val="5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2074_1*i*6"/>
  <p:tag name="KSO_WM_TEMPLATE_CATEGORY" val="diagram"/>
  <p:tag name="KSO_WM_TEMPLATE_INDEX" val="20202074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111.xml><?xml version="1.0" encoding="utf-8"?>
<p:tagLst xmlns:p="http://schemas.openxmlformats.org/presentationml/2006/main">
  <p:tag name="KSO_WM_SLIDE_ID" val="diagram20202027_1"/>
  <p:tag name="KSO_WM_TEMPLATE_SUBCATEGORY" val="13"/>
  <p:tag name="KSO_WM_SLIDE_TYPE" val="text"/>
  <p:tag name="KSO_WM_SLIDE_SUBTYPE" val="picTxt"/>
  <p:tag name="KSO_WM_SLIDE_ITEM_CNT" val="0"/>
  <p:tag name="KSO_WM_SLIDE_INDEX" val="1"/>
  <p:tag name="KSO_WM_SLIDE_SIZE" val="959*539"/>
  <p:tag name="KSO_WM_SLIDE_POSITION" val="0*0"/>
  <p:tag name="KSO_WM_TAG_VERSION" val="1.0"/>
  <p:tag name="KSO_WM_BEAUTIFY_FLAG" val="#wm#"/>
  <p:tag name="KSO_WM_TEMPLATE_CATEGORY" val="diagram"/>
  <p:tag name="KSO_WM_TEMPLATE_INDEX" val="20202027"/>
  <p:tag name="KSO_WM_SLIDE_LAYOUT" val="θ"/>
  <p:tag name="KSO_WM_SLIDE_LAYOUT_CNT" val="1"/>
</p:tagLst>
</file>

<file path=ppt/tags/tag112.xml><?xml version="1.0" encoding="utf-8"?>
<p:tagLst xmlns:p="http://schemas.openxmlformats.org/presentationml/2006/main">
  <p:tag name="SLIDEELEMTYPE" val="5"/>
</p:tagLst>
</file>

<file path=ppt/tags/tag113.xml><?xml version="1.0" encoding="utf-8"?>
<p:tagLst xmlns:p="http://schemas.openxmlformats.org/presentationml/2006/main">
  <p:tag name="SLIDEELEMTYPE" val="5"/>
</p:tagLst>
</file>

<file path=ppt/tags/tag114.xml><?xml version="1.0" encoding="utf-8"?>
<p:tagLst xmlns:p="http://schemas.openxmlformats.org/presentationml/2006/main">
  <p:tag name="KSO_WM_UNIT_TABLE_BEAUTIFY" val="smartTable{95201e4c-e3c1-4bc4-9976-d3d5012e475a}"/>
  <p:tag name="TABLE_ENDDRAG_ORIGIN_RECT" val="879*438"/>
  <p:tag name="TABLE_ENDDRAG_RECT" val="167*133*879*438"/>
</p:tagLst>
</file>

<file path=ppt/tags/tag12.xml><?xml version="1.0" encoding="utf-8"?>
<p:tagLst xmlns:p="http://schemas.openxmlformats.org/presentationml/2006/main">
  <p:tag name="SLIDEELEMTYPE" val="5"/>
</p:tagLst>
</file>

<file path=ppt/tags/tag13.xml><?xml version="1.0" encoding="utf-8"?>
<p:tagLst xmlns:p="http://schemas.openxmlformats.org/presentationml/2006/main">
  <p:tag name="SLIDEELEMTYPE" val="5"/>
</p:tagLst>
</file>

<file path=ppt/tags/tag14.xml><?xml version="1.0" encoding="utf-8"?>
<p:tagLst xmlns:p="http://schemas.openxmlformats.org/presentationml/2006/main">
  <p:tag name="SLIDEELEMTYPE" val="5"/>
</p:tagLst>
</file>

<file path=ppt/tags/tag15.xml><?xml version="1.0" encoding="utf-8"?>
<p:tagLst xmlns:p="http://schemas.openxmlformats.org/presentationml/2006/main">
  <p:tag name="SLIDEELEMTYPE" val="5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i"/>
  <p:tag name="KSO_WM_UNIT_INDEX" val="1_1"/>
  <p:tag name="KSO_WM_UNIT_ID" val="diagram726_3*m_i*1_1"/>
  <p:tag name="KSO_WM_TEMPLATE_CATEGORY" val="diagram"/>
  <p:tag name="KSO_WM_TEMPLATE_INDEX" val="726"/>
  <p:tag name="KSO_WM_UNIT_LAYERLEVEL" val="1_1"/>
  <p:tag name="KSO_WM_TAG_VERSION" val="1.0"/>
  <p:tag name="KSO_WM_BEAUTIFY_FLAG" val="#wm#"/>
  <p:tag name="KSO_WM_DIAGRAM_GROUP_CODE" val="m1-1"/>
  <p:tag name="KSO_WM_UNIT_LINE_FORE_SCHEMECOLOR_INDEX" val="6"/>
  <p:tag name="KSO_WM_UNIT_LINE_FILL_TYPE" val="2"/>
</p:tagLst>
</file>

<file path=ppt/tags/tag1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i"/>
  <p:tag name="KSO_WM_UNIT_INDEX" val="1_1_3"/>
  <p:tag name="KSO_WM_UNIT_ID" val="diagram726_3*m_h_i*1_1_3"/>
  <p:tag name="KSO_WM_TEMPLATE_CATEGORY" val="diagram"/>
  <p:tag name="KSO_WM_TEMPLATE_INDEX" val="726"/>
  <p:tag name="KSO_WM_UNIT_LAYERLEVEL" val="1_1_1"/>
  <p:tag name="KSO_WM_TAG_VERSION" val="1.0"/>
  <p:tag name="KSO_WM_BEAUTIFY_FLAG" val="#wm#"/>
  <p:tag name="KSO_WM_DIAGRAM_GROUP_CODE" val="m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h_i"/>
  <p:tag name="KSO_WM_UNIT_INDEX" val="1_1_2"/>
  <p:tag name="KSO_WM_UNIT_ID" val="diagram726_3*m_h_i*1_1_2"/>
  <p:tag name="KSO_WM_TEMPLATE_CATEGORY" val="diagram"/>
  <p:tag name="KSO_WM_TEMPLATE_INDEX" val="726"/>
  <p:tag name="KSO_WM_UNIT_LAYERLEVEL" val="1_1_1"/>
  <p:tag name="KSO_WM_TAG_VERSION" val="1.0"/>
  <p:tag name="KSO_WM_BEAUTIFY_FLAG" val="#wm#"/>
  <p:tag name="KSO_WM_DIAGRAM_GROUP_CODE" val="m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UNIT_SUBTYPE" val="a"/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726_3*m_h_f*1_1_1"/>
  <p:tag name="KSO_WM_TEMPLATE_CATEGORY" val="diagram"/>
  <p:tag name="KSO_WM_TEMPLATE_INDEX" val="726"/>
  <p:tag name="KSO_WM_UNIT_LAYERLEVEL" val="1_1_1"/>
  <p:tag name="KSO_WM_TAG_VERSION" val="1.0"/>
  <p:tag name="KSO_WM_BEAUTIFY_FLAG" val="#wm#"/>
  <p:tag name="KSO_WM_DIAGRAM_GROUP_CODE" val="m1-1"/>
  <p:tag name="KSO_WM_UNIT_TEXT_FILL_FORE_SCHEMECOLOR_INDEX" val="14"/>
  <p:tag name="KSO_WM_UNIT_TEXT_FILL_TYPE" val="1"/>
</p:tagLst>
</file>

<file path=ppt/tags/tag2.xml><?xml version="1.0" encoding="utf-8"?>
<p:tagLst xmlns:p="http://schemas.openxmlformats.org/presentationml/2006/main">
  <p:tag name="SLIDEELEMTYPE" val="5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1_1"/>
  <p:tag name="KSO_WM_UNIT_ID" val="diagram726_3*m_h_i*1_1_1"/>
  <p:tag name="KSO_WM_TEMPLATE_CATEGORY" val="diagram"/>
  <p:tag name="KSO_WM_TEMPLATE_INDEX" val="726"/>
  <p:tag name="KSO_WM_UNIT_LAYERLEVEL" val="1_1_1"/>
  <p:tag name="KSO_WM_TAG_VERSION" val="1.0"/>
  <p:tag name="KSO_WM_BEAUTIFY_FLAG" val="#wm#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i"/>
  <p:tag name="KSO_WM_UNIT_INDEX" val="1_2_3"/>
  <p:tag name="KSO_WM_UNIT_ID" val="diagram726_3*m_h_i*1_2_3"/>
  <p:tag name="KSO_WM_TEMPLATE_CATEGORY" val="diagram"/>
  <p:tag name="KSO_WM_TEMPLATE_INDEX" val="726"/>
  <p:tag name="KSO_WM_UNIT_LAYERLEVEL" val="1_1_1"/>
  <p:tag name="KSO_WM_TAG_VERSION" val="1.0"/>
  <p:tag name="KSO_WM_BEAUTIFY_FLAG" val="#wm#"/>
  <p:tag name="KSO_WM_DIAGRAM_GROUP_CODE" val="m1-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h_i"/>
  <p:tag name="KSO_WM_UNIT_INDEX" val="1_2_2"/>
  <p:tag name="KSO_WM_UNIT_ID" val="diagram726_3*m_h_i*1_2_2"/>
  <p:tag name="KSO_WM_TEMPLATE_CATEGORY" val="diagram"/>
  <p:tag name="KSO_WM_TEMPLATE_INDEX" val="726"/>
  <p:tag name="KSO_WM_UNIT_LAYERLEVEL" val="1_1_1"/>
  <p:tag name="KSO_WM_TAG_VERSION" val="1.0"/>
  <p:tag name="KSO_WM_BEAUTIFY_FLAG" val="#wm#"/>
  <p:tag name="KSO_WM_DIAGRAM_GROUP_CODE" val="m1-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3.xml><?xml version="1.0" encoding="utf-8"?>
<p:tagLst xmlns:p="http://schemas.openxmlformats.org/presentationml/2006/main">
  <p:tag name="KSO_WM_UNIT_SUBTYPE" val="a"/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726_3*m_h_f*1_2_1"/>
  <p:tag name="KSO_WM_TEMPLATE_CATEGORY" val="diagram"/>
  <p:tag name="KSO_WM_TEMPLATE_INDEX" val="726"/>
  <p:tag name="KSO_WM_UNIT_LAYERLEVEL" val="1_1_1"/>
  <p:tag name="KSO_WM_TAG_VERSION" val="1.0"/>
  <p:tag name="KSO_WM_BEAUTIFY_FLAG" val="#wm#"/>
  <p:tag name="KSO_WM_DIAGRAM_GROUP_CODE" val="m1-1"/>
  <p:tag name="KSO_WM_UNIT_TEXT_FILL_FORE_SCHEMECOLOR_INDEX" val="14"/>
  <p:tag name="KSO_WM_UNIT_TEXT_FILL_TYPE" val="1"/>
</p:tagLst>
</file>

<file path=ppt/tags/tag24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i"/>
  <p:tag name="KSO_WM_UNIT_INDEX" val="1_3_3"/>
  <p:tag name="KSO_WM_UNIT_ID" val="diagram726_3*m_h_i*1_3_3"/>
  <p:tag name="KSO_WM_TEMPLATE_CATEGORY" val="diagram"/>
  <p:tag name="KSO_WM_TEMPLATE_INDEX" val="726"/>
  <p:tag name="KSO_WM_UNIT_LAYERLEVEL" val="1_1_1"/>
  <p:tag name="KSO_WM_TAG_VERSION" val="1.0"/>
  <p:tag name="KSO_WM_BEAUTIFY_FLAG" val="#wm#"/>
  <p:tag name="KSO_WM_DIAGRAM_GROUP_CODE" val="m1-1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h_i"/>
  <p:tag name="KSO_WM_UNIT_INDEX" val="1_3_2"/>
  <p:tag name="KSO_WM_UNIT_ID" val="diagram726_3*m_h_i*1_3_2"/>
  <p:tag name="KSO_WM_TEMPLATE_CATEGORY" val="diagram"/>
  <p:tag name="KSO_WM_TEMPLATE_INDEX" val="726"/>
  <p:tag name="KSO_WM_UNIT_LAYERLEVEL" val="1_1_1"/>
  <p:tag name="KSO_WM_TAG_VERSION" val="1.0"/>
  <p:tag name="KSO_WM_BEAUTIFY_FLAG" val="#wm#"/>
  <p:tag name="KSO_WM_DIAGRAM_GROUP_CODE" val="m1-1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26.xml><?xml version="1.0" encoding="utf-8"?>
<p:tagLst xmlns:p="http://schemas.openxmlformats.org/presentationml/2006/main">
  <p:tag name="KSO_WM_UNIT_SUBTYPE" val="a"/>
  <p:tag name="KSO_WM_UNIT_PRESET_TEXT" val="单击此处添加文本具体内容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726_3*m_h_f*1_3_1"/>
  <p:tag name="KSO_WM_TEMPLATE_CATEGORY" val="diagram"/>
  <p:tag name="KSO_WM_TEMPLATE_INDEX" val="726"/>
  <p:tag name="KSO_WM_UNIT_LAYERLEVEL" val="1_1_1"/>
  <p:tag name="KSO_WM_TAG_VERSION" val="1.0"/>
  <p:tag name="KSO_WM_BEAUTIFY_FLAG" val="#wm#"/>
  <p:tag name="KSO_WM_DIAGRAM_GROUP_CODE" val="m1-1"/>
  <p:tag name="KSO_WM_UNIT_TEXT_FILL_FORE_SCHEMECOLOR_INDEX" val="14"/>
  <p:tag name="KSO_WM_UNIT_TEXT_FILL_TYPE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2_1"/>
  <p:tag name="KSO_WM_UNIT_ID" val="diagram726_3*m_h_i*1_2_1"/>
  <p:tag name="KSO_WM_TEMPLATE_CATEGORY" val="diagram"/>
  <p:tag name="KSO_WM_TEMPLATE_INDEX" val="726"/>
  <p:tag name="KSO_WM_UNIT_LAYERLEVEL" val="1_1_1"/>
  <p:tag name="KSO_WM_TAG_VERSION" val="1.0"/>
  <p:tag name="KSO_WM_BEAUTIFY_FLAG" val="#wm#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3_1"/>
  <p:tag name="KSO_WM_UNIT_ID" val="diagram726_3*m_h_i*1_3_1"/>
  <p:tag name="KSO_WM_TEMPLATE_CATEGORY" val="diagram"/>
  <p:tag name="KSO_WM_TEMPLATE_INDEX" val="726"/>
  <p:tag name="KSO_WM_UNIT_LAYERLEVEL" val="1_1_1"/>
  <p:tag name="KSO_WM_TAG_VERSION" val="1.0"/>
  <p:tag name="KSO_WM_BEAUTIFY_FLAG" val="#wm#"/>
  <p:tag name="KSO_WM_DIAGRAM_GROUP_CODE" val="m1-1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h_i"/>
  <p:tag name="KSO_WM_UNIT_INDEX" val="1_2_2"/>
  <p:tag name="KSO_WM_UNIT_ID" val="diagram726_3*m_h_i*1_2_2"/>
  <p:tag name="KSO_WM_TEMPLATE_CATEGORY" val="diagram"/>
  <p:tag name="KSO_WM_TEMPLATE_INDEX" val="726"/>
  <p:tag name="KSO_WM_UNIT_LAYERLEVEL" val="1_1_1"/>
  <p:tag name="KSO_WM_TAG_VERSION" val="1.0"/>
  <p:tag name="KSO_WM_BEAUTIFY_FLAG" val="#wm#"/>
  <p:tag name="KSO_WM_DIAGRAM_GROUP_CODE" val="m1-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3.xml><?xml version="1.0" encoding="utf-8"?>
<p:tagLst xmlns:p="http://schemas.openxmlformats.org/presentationml/2006/main">
  <p:tag name="SLIDEELEMTYPE" val="5"/>
</p:tagLst>
</file>

<file path=ppt/tags/tag30.xml><?xml version="1.0" encoding="utf-8"?>
<p:tagLst xmlns:p="http://schemas.openxmlformats.org/presentationml/2006/main">
  <p:tag name="SLIDEELEMTYPE" val="5"/>
</p:tagLst>
</file>

<file path=ppt/tags/tag31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3_3"/>
  <p:tag name="KSO_WM_UNIT_ID" val="diagram783_2*q_h_i*1_3_3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32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3_3"/>
  <p:tag name="KSO_WM_UNIT_ID" val="diagram783_2*q_h_i*1_3_3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33.xml><?xml version="1.0" encoding="utf-8"?>
<p:tagLst xmlns:p="http://schemas.openxmlformats.org/presentationml/2006/main">
  <p:tag name="SLIDEELEMTYPE" val="5"/>
</p:tagLst>
</file>

<file path=ppt/tags/tag34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3_4"/>
  <p:tag name="KSO_WM_UNIT_ID" val="diagram783_2*q_h_i*1_3_4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35.xml><?xml version="1.0" encoding="utf-8"?>
<p:tagLst xmlns:p="http://schemas.openxmlformats.org/presentationml/2006/main">
  <p:tag name="KSO_WM_TEMPLATE_CATEGORY" val="diagram"/>
  <p:tag name="KSO_WM_TEMPLATE_INDEX" val="20185780"/>
  <p:tag name="KSO_WM_TAG_VERSION" val="1.0"/>
  <p:tag name="KSO_WM_BEAUTIFY_FLAG" val="#wm#"/>
  <p:tag name="KSO_WM_UNIT_TYPE" val="a"/>
  <p:tag name="KSO_WM_UNIT_INDEX" val="1"/>
  <p:tag name="KSO_WM_UNIT_ID" val="diagram20185780_2*a*1"/>
  <p:tag name="KSO_WM_UNIT_LAYERLEVEL" val="1"/>
  <p:tag name="KSO_WM_UNIT_VALUE" val="17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</p:tagLst>
</file>

<file path=ppt/tags/tag36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2_1"/>
  <p:tag name="KSO_WM_UNIT_ID" val="diagram783_2*q_h_i*1_2_1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37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x"/>
  <p:tag name="KSO_WM_UNIT_INDEX" val="1_2_1"/>
  <p:tag name="KSO_WM_UNIT_ID" val="diagram783_2*q_h_x*1_2_1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VALUE" val="152*117"/>
  <p:tag name="KSO_WM_UNIT_FILL_FORE_SCHEMECOLOR_INDEX" val="14"/>
  <p:tag name="KSO_WM_UNIT_FILL_TYPE" val="1"/>
</p:tagLst>
</file>

<file path=ppt/tags/tag38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x"/>
  <p:tag name="KSO_WM_UNIT_INDEX" val="1_3_1"/>
  <p:tag name="KSO_WM_UNIT_ID" val="diagram783_2*q_h_x*1_3_1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VALUE" val="167*102"/>
  <p:tag name="KSO_WM_UNIT_FILL_FORE_SCHEMECOLOR_INDEX" val="14"/>
  <p:tag name="KSO_WM_UNIT_FILL_TYPE" val="1"/>
</p:tagLst>
</file>

<file path=ppt/tags/tag39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1_4"/>
  <p:tag name="KSO_WM_UNIT_ID" val="diagram783_2*q_h_i*1_1_4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4.xml><?xml version="1.0" encoding="utf-8"?>
<p:tagLst xmlns:p="http://schemas.openxmlformats.org/presentationml/2006/main">
  <p:tag name="KSO_WM_TEMPLATE_CATEGORY" val="diagram"/>
  <p:tag name="KSO_WM_TEMPLATE_INDEX" val="20181973"/>
  <p:tag name="KSO_WM_TAG_VERSION" val="1.0"/>
  <p:tag name="KSO_WM_BEAUTIFY_FLAG" val="#wm#"/>
  <p:tag name="KSO_WM_UNIT_TYPE" val="l_h_a"/>
  <p:tag name="KSO_WM_UNIT_INDEX" val="1_1_1"/>
  <p:tag name="KSO_WM_UNIT_ID" val="diagram20181973_2*l_h_a*1_1_1"/>
  <p:tag name="KSO_WM_UNIT_LAYERLEVEL" val="1_1_1"/>
  <p:tag name="KSO_WM_UNIT_VALUE" val="6"/>
  <p:tag name="KSO_WM_UNIT_HIGHLIGHT" val="0"/>
  <p:tag name="KSO_WM_UNIT_COMPATIBLE" val="0"/>
  <p:tag name="KSO_WM_UNIT_CLEAR" val="0"/>
  <p:tag name="KSO_WM_DIAGRAM_GROUP_CODE" val="l1-1"/>
  <p:tag name="KSO_WM_UNIT_PRESET_TEXT" val="您的内容文字"/>
  <p:tag name="KSO_WM_UNIT_TEXT_FILL_FORE_SCHEMECOLOR_INDEX" val="13"/>
  <p:tag name="KSO_WM_UNIT_TEXT_FILL_TYPE" val="1"/>
</p:tagLst>
</file>

<file path=ppt/tags/tag40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x"/>
  <p:tag name="KSO_WM_UNIT_INDEX" val="1_1_1"/>
  <p:tag name="KSO_WM_UNIT_ID" val="diagram783_2*q_h_x*1_1_1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VALUE" val="156*153"/>
  <p:tag name="KSO_WM_UNIT_FILL_FORE_SCHEMECOLOR_INDEX" val="14"/>
  <p:tag name="KSO_WM_UNIT_FILL_TYPE" val="1"/>
</p:tagLst>
</file>

<file path=ppt/tags/tag41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i"/>
  <p:tag name="KSO_WM_UNIT_INDEX" val="1_1"/>
  <p:tag name="KSO_WM_UNIT_ID" val="diagram783_2*q_i*1_1"/>
  <p:tag name="KSO_WM_UNIT_LAYERLEVEL" val="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TEXT_FILL_FORE_SCHEMECOLOR_INDEX" val="2"/>
  <p:tag name="KSO_WM_UNIT_TEXT_FILL_TYPE" val="1"/>
</p:tagLst>
</file>

<file path=ppt/tags/tag42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1_6"/>
  <p:tag name="KSO_WM_UNIT_ID" val="diagram783_2*q_h_i*1_1_6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43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1_1"/>
  <p:tag name="KSO_WM_UNIT_ID" val="diagram783_2*q_h_i*1_1_1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44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1_2"/>
  <p:tag name="KSO_WM_UNIT_ID" val="diagram783_2*q_h_i*1_1_2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45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2_2"/>
  <p:tag name="KSO_WM_UNIT_ID" val="diagram783_2*q_h_i*1_2_2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46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2_3"/>
  <p:tag name="KSO_WM_UNIT_ID" val="diagram783_2*q_h_i*1_2_3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47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f"/>
  <p:tag name="KSO_WM_UNIT_INDEX" val="1_1_1"/>
  <p:tag name="KSO_WM_UNIT_ID" val="diagram783_2*q_h_f*1_1_1"/>
  <p:tag name="KSO_WM_UNIT_LAYERLEVEL" val="1_1_1"/>
  <p:tag name="KSO_WM_UNIT_VALUE" val="21"/>
  <p:tag name="KSO_WM_UNIT_HIGHLIGHT" val="0"/>
  <p:tag name="KSO_WM_UNIT_COMPATIBLE" val="0"/>
  <p:tag name="KSO_WM_BEAUTIFY_FLAG" val="#wm#"/>
  <p:tag name="KSO_WM_DIAGRAM_GROUP_CODE" val="q1-1"/>
  <p:tag name="KSO_WM_UNIT_NOCLEAR" val="0"/>
  <p:tag name="KSO_WM_UNIT_DIAGRAM_ISNUMVISUAL" val="0"/>
  <p:tag name="KSO_WM_UNIT_DIAGRAM_ISREFERUNIT" val="0"/>
  <p:tag name="KSO_WM_UNIT_PRESET_TEXT" val="单击此处添加文本具体内容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a"/>
  <p:tag name="KSO_WM_UNIT_INDEX" val="1_1_1"/>
  <p:tag name="KSO_WM_UNIT_ID" val="diagram783_2*q_h_a*1_1_1"/>
  <p:tag name="KSO_WM_UNIT_LAYERLEVEL" val="1_1_1"/>
  <p:tag name="KSO_WM_UNIT_VALUE" val="7"/>
  <p:tag name="KSO_WM_UNIT_HIGHLIGHT" val="0"/>
  <p:tag name="KSO_WM_UNIT_COMPATIBLE" val="0"/>
  <p:tag name="KSO_WM_BEAUTIFY_FLAG" val="#wm#"/>
  <p:tag name="KSO_WM_DIAGRAM_GROUP_CODE" val="q1-1"/>
  <p:tag name="KSO_WM_UNIT_PRESET_TEXT" val="添加标题"/>
  <p:tag name="KSO_WM_UNIT_ISCONTENTSTITLE" val="0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</p:tagLst>
</file>

<file path=ppt/tags/tag49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f"/>
  <p:tag name="KSO_WM_UNIT_INDEX" val="1_3_1"/>
  <p:tag name="KSO_WM_UNIT_ID" val="diagram783_2*q_h_f*1_3_1"/>
  <p:tag name="KSO_WM_UNIT_LAYERLEVEL" val="1_1_1"/>
  <p:tag name="KSO_WM_UNIT_VALUE" val="21"/>
  <p:tag name="KSO_WM_UNIT_HIGHLIGHT" val="0"/>
  <p:tag name="KSO_WM_UNIT_COMPATIBLE" val="0"/>
  <p:tag name="KSO_WM_BEAUTIFY_FLAG" val="#wm#"/>
  <p:tag name="KSO_WM_DIAGRAM_GROUP_CODE" val="q1-1"/>
  <p:tag name="KSO_WM_UNIT_NOCLEAR" val="0"/>
  <p:tag name="KSO_WM_UNIT_DIAGRAM_ISNUMVISUAL" val="0"/>
  <p:tag name="KSO_WM_UNIT_DIAGRAM_ISREFERUNIT" val="0"/>
  <p:tag name="KSO_WM_UNIT_PRESET_TEXT" val="单击此处添加文本具体内容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TEMPLATE_CATEGORY" val="diagram"/>
  <p:tag name="KSO_WM_TEMPLATE_INDEX" val="20181973"/>
  <p:tag name="KSO_WM_TAG_VERSION" val="1.0"/>
  <p:tag name="KSO_WM_BEAUTIFY_FLAG" val="#wm#"/>
  <p:tag name="KSO_WM_UNIT_TYPE" val="l_h_a"/>
  <p:tag name="KSO_WM_UNIT_INDEX" val="1_2_1"/>
  <p:tag name="KSO_WM_UNIT_ID" val="diagram20181973_2*l_h_a*1_2_1"/>
  <p:tag name="KSO_WM_UNIT_LAYERLEVEL" val="1_1_1"/>
  <p:tag name="KSO_WM_UNIT_VALUE" val="6"/>
  <p:tag name="KSO_WM_UNIT_HIGHLIGHT" val="0"/>
  <p:tag name="KSO_WM_UNIT_COMPATIBLE" val="0"/>
  <p:tag name="KSO_WM_UNIT_CLEAR" val="0"/>
  <p:tag name="KSO_WM_DIAGRAM_GROUP_CODE" val="l1-1"/>
  <p:tag name="KSO_WM_UNIT_PRESET_TEXT" val="您的内容文字"/>
  <p:tag name="KSO_WM_UNIT_TEXT_FILL_FORE_SCHEMECOLOR_INDEX" val="13"/>
  <p:tag name="KSO_WM_UNIT_TEXT_FILL_TYPE" val="1"/>
</p:tagLst>
</file>

<file path=ppt/tags/tag50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f"/>
  <p:tag name="KSO_WM_UNIT_INDEX" val="1_2_1"/>
  <p:tag name="KSO_WM_UNIT_ID" val="diagram783_2*q_h_f*1_2_1"/>
  <p:tag name="KSO_WM_UNIT_LAYERLEVEL" val="1_1_1"/>
  <p:tag name="KSO_WM_UNIT_VALUE" val="21"/>
  <p:tag name="KSO_WM_UNIT_HIGHLIGHT" val="0"/>
  <p:tag name="KSO_WM_UNIT_COMPATIBLE" val="0"/>
  <p:tag name="KSO_WM_BEAUTIFY_FLAG" val="#wm#"/>
  <p:tag name="KSO_WM_DIAGRAM_GROUP_CODE" val="q1-1"/>
  <p:tag name="KSO_WM_UNIT_NOCLEAR" val="0"/>
  <p:tag name="KSO_WM_UNIT_DIAGRAM_ISNUMVISUAL" val="0"/>
  <p:tag name="KSO_WM_UNIT_DIAGRAM_ISREFERUNIT" val="0"/>
  <p:tag name="KSO_WM_UNIT_PRESET_TEXT" val="单击此处添加文本具体内容"/>
  <p:tag name="KSO_WM_UNIT_TEXT_FILL_FORE_SCHEMECOLOR_INDEX" val="13"/>
  <p:tag name="KSO_WM_UNIT_TEXT_FILL_TYPE" val="1"/>
</p:tagLst>
</file>

<file path=ppt/tags/tag51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a"/>
  <p:tag name="KSO_WM_UNIT_INDEX" val="1_2_1"/>
  <p:tag name="KSO_WM_UNIT_ID" val="diagram783_2*q_h_a*1_2_1"/>
  <p:tag name="KSO_WM_UNIT_LAYERLEVEL" val="1_1_1"/>
  <p:tag name="KSO_WM_UNIT_VALUE" val="7"/>
  <p:tag name="KSO_WM_UNIT_HIGHLIGHT" val="0"/>
  <p:tag name="KSO_WM_UNIT_COMPATIBLE" val="0"/>
  <p:tag name="KSO_WM_BEAUTIFY_FLAG" val="#wm#"/>
  <p:tag name="KSO_WM_DIAGRAM_GROUP_CODE" val="q1-1"/>
  <p:tag name="KSO_WM_UNIT_PRESET_TEXT" val="添加标题"/>
  <p:tag name="KSO_WM_UNIT_ISCONTENTSTITLE" val="0"/>
  <p:tag name="KSO_WM_UNIT_NOCLEAR" val="0"/>
  <p:tag name="KSO_WM_UNIT_DIAGRAM_ISNUMVISUAL" val="0"/>
  <p:tag name="KSO_WM_UNIT_DIAGRAM_ISREFERUNIT" val="0"/>
  <p:tag name="KSO_WM_UNIT_TEXT_FILL_FORE_SCHEMECOLOR_INDEX" val="8"/>
  <p:tag name="KSO_WM_UNIT_TEXT_FILL_TYPE" val="1"/>
</p:tagLst>
</file>

<file path=ppt/tags/tag52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3_3"/>
  <p:tag name="KSO_WM_UNIT_ID" val="diagram783_2*q_h_i*1_3_3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53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1_3"/>
  <p:tag name="KSO_WM_UNIT_ID" val="diagram783_2*q_h_i*1_1_3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54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2_4"/>
  <p:tag name="KSO_WM_UNIT_ID" val="diagram783_2*q_h_i*1_2_4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55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3_3"/>
  <p:tag name="KSO_WM_UNIT_ID" val="diagram783_2*q_h_i*1_3_3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56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3_1"/>
  <p:tag name="KSO_WM_UNIT_ID" val="diagram783_2*q_h_i*1_3_1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57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i"/>
  <p:tag name="KSO_WM_UNIT_INDEX" val="1_1_2"/>
  <p:tag name="KSO_WM_UNIT_ID" val="diagram783_2*q_h_i*1_1_2"/>
  <p:tag name="KSO_WM_UNIT_LAYERLEVEL" val="1_1_1"/>
  <p:tag name="KSO_WM_BEAUTIFY_FLAG" val="#wm#"/>
  <p:tag name="KSO_WM_DIAGRAM_GROUP_CODE" val="q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13"/>
  <p:tag name="KSO_WM_UNIT_LINE_FILL_TYPE" val="2"/>
</p:tagLst>
</file>

<file path=ppt/tags/tag58.xml><?xml version="1.0" encoding="utf-8"?>
<p:tagLst xmlns:p="http://schemas.openxmlformats.org/presentationml/2006/main">
  <p:tag name="KSO_WM_TEMPLATE_CATEGORY" val="diagram"/>
  <p:tag name="KSO_WM_TEMPLATE_INDEX" val="816"/>
  <p:tag name="KSO_WM_UNIT_TYPE" val="p_h_f"/>
  <p:tag name="KSO_WM_UNIT_INDEX" val="1_1_1"/>
  <p:tag name="KSO_WM_UNIT_ID" val="258*p_h_f*1_1_1"/>
  <p:tag name="KSO_WM_UNIT_CLEAR" val="1"/>
  <p:tag name="KSO_WM_UNIT_LAYERLEVEL" val="1_1_1"/>
  <p:tag name="KSO_WM_UNIT_VALUE" val="21"/>
  <p:tag name="KSO_WM_UNIT_HIGHLIGHT" val="0"/>
  <p:tag name="KSO_WM_UNIT_COMPATIBLE" val="0"/>
  <p:tag name="KSO_WM_UNIT_PRESET_TEXT_INDEX" val="3"/>
  <p:tag name="KSO_WM_UNIT_PRESET_TEXT_LEN" val="24"/>
  <p:tag name="KSO_WM_BEAUTIFY_FLAG" val="#wm#"/>
  <p:tag name="KSO_WM_TAG_VERSION" val="1.0"/>
  <p:tag name="KSO_WM_DIAGRAM_GROUP_CODE" val="p1-1"/>
  <p:tag name="KSO_WM_UNIT_TEXT_FILL_FORE_SCHEMECOLOR_INDEX" val="9"/>
  <p:tag name="KSO_WM_UNIT_TEXT_FILL_TYPE" val="1"/>
</p:tagLst>
</file>

<file path=ppt/tags/tag59.xml><?xml version="1.0" encoding="utf-8"?>
<p:tagLst xmlns:p="http://schemas.openxmlformats.org/presentationml/2006/main">
  <p:tag name="KSO_WM_TEMPLATE_CATEGORY" val="diagram"/>
  <p:tag name="KSO_WM_TEMPLATE_INDEX" val="816"/>
  <p:tag name="KSO_WM_UNIT_TYPE" val="p_h_f"/>
  <p:tag name="KSO_WM_UNIT_INDEX" val="1_2_1"/>
  <p:tag name="KSO_WM_UNIT_ID" val="258*p_h_f*1_2_1"/>
  <p:tag name="KSO_WM_UNIT_CLEAR" val="1"/>
  <p:tag name="KSO_WM_UNIT_LAYERLEVEL" val="1_1_1"/>
  <p:tag name="KSO_WM_UNIT_VALUE" val="36"/>
  <p:tag name="KSO_WM_UNIT_HIGHLIGHT" val="0"/>
  <p:tag name="KSO_WM_UNIT_COMPATIBLE" val="0"/>
  <p:tag name="KSO_WM_UNIT_PRESET_TEXT_INDEX" val="3"/>
  <p:tag name="KSO_WM_UNIT_PRESET_TEXT_LEN" val="12"/>
  <p:tag name="KSO_WM_BEAUTIFY_FLAG" val="#wm#"/>
  <p:tag name="KSO_WM_TAG_VERSION" val="1.0"/>
  <p:tag name="KSO_WM_DIAGRAM_GROUP_CODE" val="p1-1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6.xml><?xml version="1.0" encoding="utf-8"?>
<p:tagLst xmlns:p="http://schemas.openxmlformats.org/presentationml/2006/main">
  <p:tag name="KSO_WM_TEMPLATE_CATEGORY" val="diagram"/>
  <p:tag name="KSO_WM_TEMPLATE_INDEX" val="20181973"/>
  <p:tag name="KSO_WM_TAG_VERSION" val="1.0"/>
  <p:tag name="KSO_WM_BEAUTIFY_FLAG" val="#wm#"/>
  <p:tag name="KSO_WM_UNIT_TYPE" val="l_h_a"/>
  <p:tag name="KSO_WM_UNIT_INDEX" val="1_2_1"/>
  <p:tag name="KSO_WM_UNIT_ID" val="diagram20181973_2*l_h_a*1_2_1"/>
  <p:tag name="KSO_WM_UNIT_LAYERLEVEL" val="1_1_1"/>
  <p:tag name="KSO_WM_UNIT_VALUE" val="6"/>
  <p:tag name="KSO_WM_UNIT_HIGHLIGHT" val="0"/>
  <p:tag name="KSO_WM_UNIT_COMPATIBLE" val="0"/>
  <p:tag name="KSO_WM_UNIT_CLEAR" val="0"/>
  <p:tag name="KSO_WM_DIAGRAM_GROUP_CODE" val="l1-1"/>
  <p:tag name="KSO_WM_UNIT_PRESET_TEXT" val="您的内容文字"/>
  <p:tag name="KSO_WM_UNIT_TEXT_FILL_FORE_SCHEMECOLOR_INDEX" val="13"/>
  <p:tag name="KSO_WM_UNIT_TEXT_FILL_TYPE" val="1"/>
</p:tagLst>
</file>

<file path=ppt/tags/tag60.xml><?xml version="1.0" encoding="utf-8"?>
<p:tagLst xmlns:p="http://schemas.openxmlformats.org/presentationml/2006/main">
  <p:tag name="KSO_WM_TEMPLATE_CATEGORY" val="diagram"/>
  <p:tag name="KSO_WM_TEMPLATE_INDEX" val="816"/>
  <p:tag name="KSO_WM_UNIT_TYPE" val="p_h_f"/>
  <p:tag name="KSO_WM_UNIT_INDEX" val="1_2_2"/>
  <p:tag name="KSO_WM_UNIT_ID" val="258*p_h_f*1_2_2"/>
  <p:tag name="KSO_WM_UNIT_CLEAR" val="1"/>
  <p:tag name="KSO_WM_UNIT_LAYERLEVEL" val="1_1_1"/>
  <p:tag name="KSO_WM_UNIT_VALUE" val="36"/>
  <p:tag name="KSO_WM_UNIT_HIGHLIGHT" val="0"/>
  <p:tag name="KSO_WM_UNIT_COMPATIBLE" val="0"/>
  <p:tag name="KSO_WM_UNIT_PRESET_TEXT_INDEX" val="3"/>
  <p:tag name="KSO_WM_UNIT_PRESET_TEXT_LEN" val="12"/>
  <p:tag name="KSO_WM_BEAUTIFY_FLAG" val="#wm#"/>
  <p:tag name="KSO_WM_TAG_VERSION" val="1.0"/>
  <p:tag name="KSO_WM_DIAGRAM_GROUP_CODE" val="p1-1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6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816_2*i*3"/>
  <p:tag name="KSO_WM_TEMPLATE_CATEGORY" val="diagram"/>
  <p:tag name="KSO_WM_TEMPLATE_INDEX" val="816"/>
  <p:tag name="KSO_WM_UNIT_INDEX" val="3"/>
</p:tagLst>
</file>

<file path=ppt/tags/tag62.xml><?xml version="1.0" encoding="utf-8"?>
<p:tagLst xmlns:p="http://schemas.openxmlformats.org/presentationml/2006/main">
  <p:tag name="KSO_WM_TEMPLATE_CATEGORY" val="diagram"/>
  <p:tag name="KSO_WM_TEMPLATE_INDEX" val="816"/>
  <p:tag name="KSO_WM_UNIT_TYPE" val="p_i"/>
  <p:tag name="KSO_WM_UNIT_INDEX" val="1_1"/>
  <p:tag name="KSO_WM_UNIT_ID" val="258*p_i*1_1"/>
  <p:tag name="KSO_WM_UNIT_CLEAR" val="1"/>
  <p:tag name="KSO_WM_UNIT_LAYERLEVEL" val="1_1"/>
  <p:tag name="KSO_WM_BEAUTIFY_FLAG" val="#wm#"/>
  <p:tag name="KSO_WM_TAG_VERSION" val="1.0"/>
  <p:tag name="KSO_WM_DIAGRAM_GROUP_CODE" val="p1-1"/>
  <p:tag name="KSO_WM_UNIT_LINE_FORE_SCHEMECOLOR_INDEX" val="14"/>
  <p:tag name="KSO_WM_UNIT_LINE_FILL_TYPE" val="2"/>
</p:tagLst>
</file>

<file path=ppt/tags/tag63.xml><?xml version="1.0" encoding="utf-8"?>
<p:tagLst xmlns:p="http://schemas.openxmlformats.org/presentationml/2006/main">
  <p:tag name="KSO_WM_TEMPLATE_CATEGORY" val="diagram"/>
  <p:tag name="KSO_WM_TEMPLATE_INDEX" val="816"/>
  <p:tag name="KSO_WM_UNIT_TYPE" val="p_i"/>
  <p:tag name="KSO_WM_UNIT_INDEX" val="1_2"/>
  <p:tag name="KSO_WM_UNIT_ID" val="258*p_i*1_2"/>
  <p:tag name="KSO_WM_UNIT_CLEAR" val="1"/>
  <p:tag name="KSO_WM_UNIT_LAYERLEVEL" val="1_1"/>
  <p:tag name="KSO_WM_BEAUTIFY_FLAG" val="#wm#"/>
  <p:tag name="KSO_WM_TAG_VERSION" val="1.0"/>
  <p:tag name="KSO_WM_DIAGRAM_GROUP_CODE" val="p1-1"/>
  <p:tag name="KSO_WM_UNIT_LINE_FORE_SCHEMECOLOR_INDEX" val="14"/>
  <p:tag name="KSO_WM_UNIT_LINE_FILL_TYPE" val="2"/>
</p:tagLst>
</file>

<file path=ppt/tags/tag64.xml><?xml version="1.0" encoding="utf-8"?>
<p:tagLst xmlns:p="http://schemas.openxmlformats.org/presentationml/2006/main">
  <p:tag name="KSO_WM_TEMPLATE_CATEGORY" val="diagram"/>
  <p:tag name="KSO_WM_TEMPLATE_INDEX" val="783"/>
  <p:tag name="KSO_WM_TAG_VERSION" val="1.0"/>
  <p:tag name="KSO_WM_UNIT_TYPE" val="q_h_a"/>
  <p:tag name="KSO_WM_UNIT_INDEX" val="1_3_1"/>
  <p:tag name="KSO_WM_UNIT_ID" val="diagram783_2*q_h_a*1_3_1"/>
  <p:tag name="KSO_WM_UNIT_LAYERLEVEL" val="1_1_1"/>
  <p:tag name="KSO_WM_UNIT_VALUE" val="7"/>
  <p:tag name="KSO_WM_UNIT_HIGHLIGHT" val="0"/>
  <p:tag name="KSO_WM_UNIT_COMPATIBLE" val="0"/>
  <p:tag name="KSO_WM_BEAUTIFY_FLAG" val="#wm#"/>
  <p:tag name="KSO_WM_DIAGRAM_GROUP_CODE" val="q1-1"/>
  <p:tag name="KSO_WM_UNIT_PRESET_TEXT" val="添加标题"/>
  <p:tag name="KSO_WM_UNIT_ISCONTENTSTITLE" val="0"/>
  <p:tag name="KSO_WM_UNIT_NOCLEAR" val="0"/>
  <p:tag name="KSO_WM_UNIT_DIAGRAM_ISNUMVISUAL" val="0"/>
  <p:tag name="KSO_WM_UNIT_DIAGRAM_ISREFERUNIT" val="0"/>
  <p:tag name="KSO_WM_UNIT_TEXT_FILL_FORE_SCHEMECOLOR_INDEX" val="6"/>
  <p:tag name="KSO_WM_UNIT_TEXT_FILL_TYPE" val="1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30"/>
  <p:tag name="KSO_WM_UNIT_TYPE" val="l_i"/>
  <p:tag name="KSO_WM_UNIT_INDEX" val="1_1"/>
  <p:tag name="KSO_WM_UNIT_ID" val="diagram160630_4*l_i*1_1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30"/>
  <p:tag name="KSO_WM_UNIT_TYPE" val="l_i"/>
  <p:tag name="KSO_WM_UNIT_INDEX" val="1_2"/>
  <p:tag name="KSO_WM_UNIT_ID" val="diagram160630_4*l_i*1_2"/>
  <p:tag name="KSO_WM_UNIT_CLEAR" val="1"/>
  <p:tag name="KSO_WM_UNIT_LAYERLEVEL" val="1_1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630_4*i*2"/>
  <p:tag name="KSO_WM_TEMPLATE_CATEGORY" val="diagram"/>
  <p:tag name="KSO_WM_TEMPLATE_INDEX" val="160630"/>
  <p:tag name="KSO_WM_UNIT_INDEX" val="2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30"/>
  <p:tag name="KSO_WM_UNIT_TYPE" val="l_i"/>
  <p:tag name="KSO_WM_UNIT_INDEX" val="1_3"/>
  <p:tag name="KSO_WM_UNIT_ID" val="diagram160630_4*l_i*1_3"/>
  <p:tag name="KSO_WM_UNIT_CLEAR" val="1"/>
  <p:tag name="KSO_WM_UNIT_LAYERLEVEL" val="1_1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6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30"/>
  <p:tag name="KSO_WM_UNIT_TYPE" val="l_i"/>
  <p:tag name="KSO_WM_UNIT_INDEX" val="1_4"/>
  <p:tag name="KSO_WM_UNIT_ID" val="diagram160630_4*l_i*1_4"/>
  <p:tag name="KSO_WM_UNIT_CLEAR" val="1"/>
  <p:tag name="KSO_WM_UNIT_LAYERLEVEL" val="1_1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UNIT_PRESET_TEXT" val="点击输入正文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322_1*f*1"/>
  <p:tag name="KSO_WM_TEMPLATE_CATEGORY" val="diagram"/>
  <p:tag name="KSO_WM_TEMPLATE_INDEX" val="20200322"/>
  <p:tag name="KSO_WM_UNIT_LAYERLEVEL" val="1"/>
  <p:tag name="KSO_WM_TAG_VERSION" val="1.0"/>
  <p:tag name="KSO_WM_BEAUTIFY_FLAG" val="#wm#"/>
  <p:tag name="KSO_WM_UNIT_DEFAULT_FONT" val="14;20;2"/>
  <p:tag name="KSO_WM_UNIT_BLOCK" val="0"/>
  <p:tag name="KSO_WM_UNIT_SHOW_EDIT_AREA_INDICATION" val="1"/>
  <p:tag name="KSO_WM_UNIT_PLACING_PICTURE_MD4" val="0"/>
</p:tagLst>
</file>

<file path=ppt/tags/tag7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30"/>
  <p:tag name="KSO_WM_UNIT_TYPE" val="l_i"/>
  <p:tag name="KSO_WM_UNIT_INDEX" val="1_5"/>
  <p:tag name="KSO_WM_UNIT_ID" val="diagram160630_4*l_i*1_5"/>
  <p:tag name="KSO_WM_UNIT_CLEAR" val="1"/>
  <p:tag name="KSO_WM_UNIT_LAYERLEVEL" val="1_1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7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30"/>
  <p:tag name="KSO_WM_UNIT_TYPE" val="l_i"/>
  <p:tag name="KSO_WM_UNIT_INDEX" val="1_6"/>
  <p:tag name="KSO_WM_UNIT_ID" val="diagram160630_4*l_i*1_6"/>
  <p:tag name="KSO_WM_UNIT_CLEAR" val="1"/>
  <p:tag name="KSO_WM_UNIT_LAYERLEVEL" val="1_1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7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30"/>
  <p:tag name="KSO_WM_UNIT_TYPE" val="l_i"/>
  <p:tag name="KSO_WM_UNIT_INDEX" val="1_7"/>
  <p:tag name="KSO_WM_UNIT_ID" val="diagram160630_4*l_i*1_7"/>
  <p:tag name="KSO_WM_UNIT_CLEAR" val="1"/>
  <p:tag name="KSO_WM_UNIT_LAYERLEVEL" val="1_1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630_4*i*12"/>
  <p:tag name="KSO_WM_TEMPLATE_CATEGORY" val="diagram"/>
  <p:tag name="KSO_WM_TEMPLATE_INDEX" val="160630"/>
  <p:tag name="KSO_WM_UNIT_INDEX" val="12"/>
</p:tagLst>
</file>

<file path=ppt/tags/tag7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30"/>
  <p:tag name="KSO_WM_UNIT_TYPE" val="l_i"/>
  <p:tag name="KSO_WM_UNIT_INDEX" val="1_8"/>
  <p:tag name="KSO_WM_UNIT_ID" val="diagram160630_4*l_i*1_8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7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30"/>
  <p:tag name="KSO_WM_UNIT_TYPE" val="l_i"/>
  <p:tag name="KSO_WM_UNIT_INDEX" val="1_9"/>
  <p:tag name="KSO_WM_UNIT_ID" val="diagram160630_4*l_i*1_9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7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30"/>
  <p:tag name="KSO_WM_UNIT_TYPE" val="l_i"/>
  <p:tag name="KSO_WM_UNIT_INDEX" val="1_10"/>
  <p:tag name="KSO_WM_UNIT_ID" val="diagram160630_4*l_i*1_10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7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30"/>
  <p:tag name="KSO_WM_UNIT_TYPE" val="l_i"/>
  <p:tag name="KSO_WM_UNIT_INDEX" val="1_11"/>
  <p:tag name="KSO_WM_UNIT_ID" val="diagram160630_4*l_i*1_11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30"/>
  <p:tag name="KSO_WM_UNIT_TYPE" val="l_i"/>
  <p:tag name="KSO_WM_UNIT_INDEX" val="1_12"/>
  <p:tag name="KSO_WM_UNIT_ID" val="diagram160630_4*l_i*1_12"/>
  <p:tag name="KSO_WM_UNIT_CLEAR" val="1"/>
  <p:tag name="KSO_WM_UNIT_LAYERLEVEL" val="1_1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30"/>
  <p:tag name="KSO_WM_UNIT_TYPE" val="l_i"/>
  <p:tag name="KSO_WM_UNIT_INDEX" val="1_13"/>
  <p:tag name="KSO_WM_UNIT_ID" val="diagram160630_4*l_i*1_13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SLIDE_ID" val="diagram20200322_1"/>
  <p:tag name="KSO_WM_TEMPLATE_SUBCATEGORY" val="11"/>
  <p:tag name="KSO_WM_SLIDE_TYPE" val="text"/>
  <p:tag name="KSO_WM_SLIDE_SUBTYPE" val="picTxt"/>
  <p:tag name="KSO_WM_SLIDE_ITEM_CNT" val="0"/>
  <p:tag name="KSO_WM_SLIDE_INDEX" val="1"/>
  <p:tag name="KSO_WM_SLIDE_SIZE" val="855*383"/>
  <p:tag name="KSO_WM_SLIDE_POSITION" val="57*78"/>
  <p:tag name="KSO_WM_TAG_VERSION" val="1.0"/>
  <p:tag name="KSO_WM_BEAUTIFY_FLAG" val="#wm#"/>
  <p:tag name="KSO_WM_TEMPLATE_CATEGORY" val="diagram"/>
  <p:tag name="KSO_WM_TEMPLATE_INDEX" val="20200322"/>
  <p:tag name="KSO_WM_SLIDE_LAYOUT" val="d_f"/>
  <p:tag name="KSO_WM_SLIDE_LAYOUT_CNT" val="1_1"/>
  <p:tag name="KSO_WM_SLIDE_LAYOUT_INFO" val="{&quot;direction&quot;:1,&quot;horizontalAlign&quot;:-1,&quot;verticalAlign&quot;:-1,&quot;type&quot;:1,&quot;diagramDirection&quot;:0,&quot;canSetOverLayout&quot;:0,&quot;isOverLayout&quot;:0,&quot;normalSize&quot;:{&quot;size1&quot;:32.3},&quot;minSize&quot;:{&quot;size1&quot;:32.3},&quot;maxSize&quot;:{&quot;size1&quot;:61.1},&quot;edge&quot;:{&quot;left&quot;:true,&quot;top&quot;:true,&quot;right&quot;:true,&quot;bottom&quot;:true},&quot;backgroundInfo&quot;:[{&quot;type&quot;:&quot;general&quot;,&quot;left&quot;:0.0,&quot;top&quot;:0.0,&quot;right&quot;:0.0,&quot;bottom&quot;:0.0},{&quot;type&quot;:&quot;frame&quot;,&quot;left&quot;:0.0,&quot;top&quot;:0.0,&quot;right&quot;:0.0,&quot;bottom&quot;:0.0}],&quot;subLayout&quot;:[{&quot;direction&quot;:0,&quot;horizontalAlign&quot;:-1,&quot;verticalAlign&quot;:1,&quot;type&quot;:0,&quot;diagramDirection&quot;:0,&quot;canSetOverLayout&quot;:0,&quot;isOverLayout&quot;:0,&quot;margin&quot;:{&quot;left&quot;:2.017,&quot;top&quot;:2.756,&quot;right&quot;:1.096,&quot;bottom&quot;:2.756},&quot;edge&quot;:{&quot;left&quot;:true,&quot;top&quot;:true,&quot;right&quot;:false,&quot;bottom&quot;:true}},{&quot;direction&quot;:0,&quot;horizontalAlign&quot;:0,&quot;verticalAlign&quot;:1,&quot;type&quot;:1,&quot;diagramDirection&quot;:0,&quot;canSetOverLayout&quot;:1,&quot;isOverLayout&quot;:0,&quot;margin&quot;:{&quot;left&quot;:0.026,&quot;top&quot;:2.756,&quot;right&quot;:1.643,&quot;bottom&quot;:2.756},&quot;marginOverLayout&quot;:{&quot;left&quot;:0.026,&quot;top&quot;:0.0,&quot;right&quot;:0.0,&quot;bottom&quot;:0.0},&quot;edge&quot;:{&quot;left&quot;:false,&quot;top&quot;:true,&quot;right&quot;:true,&quot;bottom&quot;:true}}]}"/>
  <p:tag name="KSO_WM_SLIDE_CAN_ADD_NAVIGATION" val="1"/>
  <p:tag name="KSO_WM_SLIDE_BACKGROUND" val="[&quot;general&quot;,&quot;frame&quot;]"/>
  <p:tag name="KSO_WM_SLIDE_RATIO" val="1.777778"/>
  <p:tag name="KSO_WM_TEMPLATE_MASTER_TYPE" val="0"/>
  <p:tag name="KSO_WM_TEMPLATE_COLOR_TYPE" val="1"/>
  <p:tag name="KSO_WM_UNIT_SHOW_EDIT_AREA_INDICATION" val="1"/>
</p:tagLst>
</file>

<file path=ppt/tags/tag8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30"/>
  <p:tag name="KSO_WM_UNIT_TYPE" val="l_i"/>
  <p:tag name="KSO_WM_UNIT_INDEX" val="1_14"/>
  <p:tag name="KSO_WM_UNIT_ID" val="diagram160630_4*l_i*1_14"/>
  <p:tag name="KSO_WM_UNIT_CLEAR" val="1"/>
  <p:tag name="KSO_WM_UNIT_LAYERLEVEL" val="1_1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8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30"/>
  <p:tag name="KSO_WM_UNIT_TYPE" val="l_i"/>
  <p:tag name="KSO_WM_UNIT_INDEX" val="1_15"/>
  <p:tag name="KSO_WM_UNIT_ID" val="diagram160630_4*l_i*1_15"/>
  <p:tag name="KSO_WM_UNIT_CLEAR" val="1"/>
  <p:tag name="KSO_WM_UNIT_LAYERLEVEL" val="1_1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8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30"/>
  <p:tag name="KSO_WM_UNIT_TYPE" val="l_h_f"/>
  <p:tag name="KSO_WM_UNIT_INDEX" val="1_1_1"/>
  <p:tag name="KSO_WM_UNIT_ID" val="diagram160630_4*l_h_f*1_1_1"/>
  <p:tag name="KSO_WM_UNIT_CLEAR" val="1"/>
  <p:tag name="KSO_WM_UNIT_LAYERLEVEL" val="1_1_1"/>
  <p:tag name="KSO_WM_UNIT_VALUE" val="33"/>
  <p:tag name="KSO_WM_UNIT_HIGHLIGHT" val="0"/>
  <p:tag name="KSO_WM_UNIT_COMPATIBLE" val="0"/>
  <p:tag name="KSO_WM_UNIT_PRESET_TEXT_INDEX" val="4"/>
  <p:tag name="KSO_WM_UNIT_PRESET_TEXT_LEN" val="40"/>
  <p:tag name="KSO_WM_DIAGRAM_GROUP_CODE" val="l1-1"/>
  <p:tag name="KSO_WM_UNIT_TEXT_FILL_FORE_SCHEMECOLOR_INDEX" val="13"/>
  <p:tag name="KSO_WM_UNIT_TEXT_FILL_TYPE" val="1"/>
</p:tagLst>
</file>

<file path=ppt/tags/tag8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30"/>
  <p:tag name="KSO_WM_UNIT_TYPE" val="l_h_f"/>
  <p:tag name="KSO_WM_UNIT_INDEX" val="1_2_1"/>
  <p:tag name="KSO_WM_UNIT_ID" val="diagram160630_4*l_h_f*1_2_1"/>
  <p:tag name="KSO_WM_UNIT_CLEAR" val="1"/>
  <p:tag name="KSO_WM_UNIT_LAYERLEVEL" val="1_1_1"/>
  <p:tag name="KSO_WM_UNIT_VALUE" val="33"/>
  <p:tag name="KSO_WM_UNIT_HIGHLIGHT" val="0"/>
  <p:tag name="KSO_WM_UNIT_COMPATIBLE" val="0"/>
  <p:tag name="KSO_WM_UNIT_PRESET_TEXT_INDEX" val="4"/>
  <p:tag name="KSO_WM_UNIT_PRESET_TEXT_LEN" val="40"/>
  <p:tag name="KSO_WM_DIAGRAM_GROUP_CODE" val="l1-1"/>
  <p:tag name="KSO_WM_UNIT_TEXT_FILL_FORE_SCHEMECOLOR_INDEX" val="13"/>
  <p:tag name="KSO_WM_UNIT_TEXT_FILL_TYPE" val="1"/>
</p:tagLst>
</file>

<file path=ppt/tags/tag8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30"/>
  <p:tag name="KSO_WM_UNIT_TYPE" val="l_h_f"/>
  <p:tag name="KSO_WM_UNIT_INDEX" val="1_3_1"/>
  <p:tag name="KSO_WM_UNIT_ID" val="diagram160630_4*l_h_f*1_3_1"/>
  <p:tag name="KSO_WM_UNIT_CLEAR" val="1"/>
  <p:tag name="KSO_WM_UNIT_LAYERLEVEL" val="1_1_1"/>
  <p:tag name="KSO_WM_UNIT_VALUE" val="33"/>
  <p:tag name="KSO_WM_UNIT_HIGHLIGHT" val="0"/>
  <p:tag name="KSO_WM_UNIT_COMPATIBLE" val="0"/>
  <p:tag name="KSO_WM_UNIT_PRESET_TEXT_INDEX" val="4"/>
  <p:tag name="KSO_WM_UNIT_PRESET_TEXT_LEN" val="40"/>
  <p:tag name="KSO_WM_DIAGRAM_GROUP_CODE" val="l1-1"/>
  <p:tag name="KSO_WM_UNIT_TEXT_FILL_FORE_SCHEMECOLOR_INDEX" val="13"/>
  <p:tag name="KSO_WM_UNIT_TEXT_FILL_TYPE" val="1"/>
</p:tagLst>
</file>

<file path=ppt/tags/tag85.xml><?xml version="1.0" encoding="utf-8"?>
<p:tagLst xmlns:p="http://schemas.openxmlformats.org/presentationml/2006/main">
  <p:tag name="SLIDEELEMTYPE" val="5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2027_1*i*1"/>
  <p:tag name="KSO_WM_TEMPLATE_CATEGORY" val="diagram"/>
  <p:tag name="KSO_WM_TEMPLATE_INDEX" val="20202027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2027_1*i*2"/>
  <p:tag name="KSO_WM_TEMPLATE_CATEGORY" val="diagram"/>
  <p:tag name="KSO_WM_TEMPLATE_INDEX" val="20202027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2027_1*i*3"/>
  <p:tag name="KSO_WM_TEMPLATE_CATEGORY" val="diagram"/>
  <p:tag name="KSO_WM_TEMPLATE_INDEX" val="20202027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2074_1*i*6"/>
  <p:tag name="KSO_WM_TEMPLATE_CATEGORY" val="diagram"/>
  <p:tag name="KSO_WM_TEMPLATE_INDEX" val="20202074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9.xml><?xml version="1.0" encoding="utf-8"?>
<p:tagLst xmlns:p="http://schemas.openxmlformats.org/presentationml/2006/main">
  <p:tag name="SLIDEELEMTYPE" val="5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2074_1*i*6"/>
  <p:tag name="KSO_WM_TEMPLATE_CATEGORY" val="diagram"/>
  <p:tag name="KSO_WM_TEMPLATE_INDEX" val="20202074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91.xml><?xml version="1.0" encoding="utf-8"?>
<p:tagLst xmlns:p="http://schemas.openxmlformats.org/presentationml/2006/main">
  <p:tag name="KSO_WM_SLIDE_ID" val="diagram20202027_1"/>
  <p:tag name="KSO_WM_TEMPLATE_SUBCATEGORY" val="13"/>
  <p:tag name="KSO_WM_SLIDE_TYPE" val="text"/>
  <p:tag name="KSO_WM_SLIDE_SUBTYPE" val="picTxt"/>
  <p:tag name="KSO_WM_SLIDE_ITEM_CNT" val="0"/>
  <p:tag name="KSO_WM_SLIDE_INDEX" val="1"/>
  <p:tag name="KSO_WM_SLIDE_SIZE" val="959*539"/>
  <p:tag name="KSO_WM_SLIDE_POSITION" val="0*0"/>
  <p:tag name="KSO_WM_TAG_VERSION" val="1.0"/>
  <p:tag name="KSO_WM_BEAUTIFY_FLAG" val="#wm#"/>
  <p:tag name="KSO_WM_TEMPLATE_CATEGORY" val="diagram"/>
  <p:tag name="KSO_WM_TEMPLATE_INDEX" val="20202027"/>
  <p:tag name="KSO_WM_SLIDE_LAYOUT" val="θ"/>
  <p:tag name="KSO_WM_SLIDE_LAYOUT_CNT" val="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2027_1*i*1"/>
  <p:tag name="KSO_WM_TEMPLATE_CATEGORY" val="diagram"/>
  <p:tag name="KSO_WM_TEMPLATE_INDEX" val="20202027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2027_1*i*2"/>
  <p:tag name="KSO_WM_TEMPLATE_CATEGORY" val="diagram"/>
  <p:tag name="KSO_WM_TEMPLATE_INDEX" val="20202027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2027_1*i*3"/>
  <p:tag name="KSO_WM_TEMPLATE_CATEGORY" val="diagram"/>
  <p:tag name="KSO_WM_TEMPLATE_INDEX" val="20202027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2074_1*i*6"/>
  <p:tag name="KSO_WM_TEMPLATE_CATEGORY" val="diagram"/>
  <p:tag name="KSO_WM_TEMPLATE_INDEX" val="20202074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2074_1*i*6"/>
  <p:tag name="KSO_WM_TEMPLATE_CATEGORY" val="diagram"/>
  <p:tag name="KSO_WM_TEMPLATE_INDEX" val="20202074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97.xml><?xml version="1.0" encoding="utf-8"?>
<p:tagLst xmlns:p="http://schemas.openxmlformats.org/presentationml/2006/main">
  <p:tag name="KSO_WM_SLIDE_ID" val="diagram20202027_1"/>
  <p:tag name="KSO_WM_TEMPLATE_SUBCATEGORY" val="13"/>
  <p:tag name="KSO_WM_SLIDE_TYPE" val="text"/>
  <p:tag name="KSO_WM_SLIDE_SUBTYPE" val="picTxt"/>
  <p:tag name="KSO_WM_SLIDE_ITEM_CNT" val="0"/>
  <p:tag name="KSO_WM_SLIDE_INDEX" val="1"/>
  <p:tag name="KSO_WM_SLIDE_SIZE" val="959*539"/>
  <p:tag name="KSO_WM_SLIDE_POSITION" val="0*0"/>
  <p:tag name="KSO_WM_TAG_VERSION" val="1.0"/>
  <p:tag name="KSO_WM_BEAUTIFY_FLAG" val="#wm#"/>
  <p:tag name="KSO_WM_TEMPLATE_CATEGORY" val="diagram"/>
  <p:tag name="KSO_WM_TEMPLATE_INDEX" val="20202027"/>
  <p:tag name="KSO_WM_SLIDE_LAYOUT" val="θ"/>
  <p:tag name="KSO_WM_SLIDE_LAYOUT_CNT" val="1"/>
</p:tagLst>
</file>

<file path=ppt/tags/tag98.xml><?xml version="1.0" encoding="utf-8"?>
<p:tagLst xmlns:p="http://schemas.openxmlformats.org/presentationml/2006/main">
  <p:tag name="KSO_WM_UNIT_PRESET_TEXT" val="点击输入正文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00325_1*h_f*1_1"/>
  <p:tag name="KSO_WM_TEMPLATE_CATEGORY" val="diagram"/>
  <p:tag name="KSO_WM_TEMPLATE_INDEX" val="20200325"/>
  <p:tag name="KSO_WM_UNIT_LAYERLEVEL" val="1_1"/>
  <p:tag name="KSO_WM_TAG_VERSION" val="1.0"/>
  <p:tag name="KSO_WM_BEAUTIFY_FLAG" val="#wm#"/>
  <p:tag name="KSO_WM_UNIT_SHOW_EDIT_AREA_INDICATION" val="1"/>
</p:tagLst>
</file>

<file path=ppt/tags/tag99.xml><?xml version="1.0" encoding="utf-8"?>
<p:tagLst xmlns:p="http://schemas.openxmlformats.org/presentationml/2006/main">
  <p:tag name="KSO_WM_UNIT_PRESET_TEXT" val="点击输入正文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00325_1*h_f*1_1"/>
  <p:tag name="KSO_WM_TEMPLATE_CATEGORY" val="diagram"/>
  <p:tag name="KSO_WM_TEMPLATE_INDEX" val="20200325"/>
  <p:tag name="KSO_WM_UNIT_LAYERLEVEL" val="1_1"/>
  <p:tag name="KSO_WM_TAG_VERSION" val="1.0"/>
  <p:tag name="KSO_WM_BEAUTIFY_FLAG" val="#wm#"/>
  <p:tag name="KSO_WM_UNIT_SHOW_EDIT_AREA_INDICATION" val="1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0767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8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0767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8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4858</Words>
  <Application>WPS 演示</Application>
  <PresentationFormat>自定义</PresentationFormat>
  <Paragraphs>503</Paragraphs>
  <Slides>33</Slides>
  <Notes>6</Notes>
  <HiddenSlides>0</HiddenSlides>
  <MMClips>6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3" baseType="lpstr">
      <vt:lpstr>Arial</vt:lpstr>
      <vt:lpstr>宋体</vt:lpstr>
      <vt:lpstr>Wingdings</vt:lpstr>
      <vt:lpstr>汉仪书宋二KW</vt:lpstr>
      <vt:lpstr>微软雅黑</vt:lpstr>
      <vt:lpstr>Calibri</vt:lpstr>
      <vt:lpstr>Helvetica Neue</vt:lpstr>
      <vt:lpstr>Wingdings</vt:lpstr>
      <vt:lpstr>华文楷体</vt:lpstr>
      <vt:lpstr>Segoe UI</vt:lpstr>
      <vt:lpstr>苹方-简</vt:lpstr>
      <vt:lpstr>微软雅黑 Light</vt:lpstr>
      <vt:lpstr>汉仪中黑KW</vt:lpstr>
      <vt:lpstr>Constantia</vt:lpstr>
      <vt:lpstr>Calibri</vt:lpstr>
      <vt:lpstr>黑体</vt:lpstr>
      <vt:lpstr>宋体</vt:lpstr>
      <vt:lpstr>Arial Unicode MS</vt:lpstr>
      <vt:lpstr>汉仪楷体简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超和平</cp:lastModifiedBy>
  <cp:revision>840</cp:revision>
  <cp:lastPrinted>2022-11-26T09:31:50Z</cp:lastPrinted>
  <dcterms:created xsi:type="dcterms:W3CDTF">2022-11-26T09:31:50Z</dcterms:created>
  <dcterms:modified xsi:type="dcterms:W3CDTF">2022-11-26T09:31:50Z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CBFF27177BEFAB2895EC44639C6F93B4</vt:lpwstr>
  </property>
  <property fmtid="{D5CDD505-2E9C-101B-9397-08002B2CF9AE}" pid="4" name="KSOProductBuildVer">
    <vt:lpwstr>2052-5.0.0.7550</vt:lpwstr>
  </property>
</Properties>
</file>